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Dosis"/>
      <p:regular r:id="rId38"/>
      <p:bold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Dosis Medium"/>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521BF-FBE3-4C9B-881D-E3EEF8853D29}">
  <a:tblStyle styleId="{2E6521BF-FBE3-4C9B-881D-E3EEF8853D2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Medium-regular.fntdata"/><Relationship Id="rId47" Type="http://schemas.openxmlformats.org/officeDocument/2006/relationships/font" Target="fonts/MontserratMedium-boldItalic.fntdata"/><Relationship Id="rId49" Type="http://schemas.openxmlformats.org/officeDocument/2006/relationships/font" Target="fonts/Dosi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Dosis-bold.fntdata"/><Relationship Id="rId38" Type="http://schemas.openxmlformats.org/officeDocument/2006/relationships/font" Target="fonts/Dosi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9ce4ffd5e172156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79ce4ffd5e172156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9ce4ffd5e172156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79ce4ffd5e172156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9ce4ffd5e172156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79ce4ffd5e172156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9ce4ffd5e172156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79ce4ffd5e172156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9ce4ffd5e172156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79ce4ffd5e172156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9ce4ffd5e172156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79ce4ffd5e172156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9ce4ffd5e172156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79ce4ffd5e172156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9ce4ffd5e172156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79ce4ffd5e172156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9ce4ffd5e172156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79ce4ffd5e172156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5a71d2ebe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25a71d2ebe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f82d40dce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cf82d40dc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e98465c7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4e98465c7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e98465c7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4e98465c75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e98465c75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4e98465c75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e98465c75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4e98465c7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e98465c75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4e98465c75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e98465c75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4e98465c7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f82d40dc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cf82d40dc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143a6b59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25143a6b59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143a6b596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5143a6b59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6472d23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46472d23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143a6b59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5143a6b59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143a6b59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5143a6b59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f82d40dce_6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cf82d40dce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9ce4ffd5e172156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79ce4ffd5e172156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9ce4ffd5e172156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79ce4ffd5e172156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9ce4ffd5e172156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79ce4ffd5e172156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ce4ffd5e172156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79ce4ffd5e172156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9ce4ffd5e172156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79ce4ffd5e172156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415606" y="992767"/>
            <a:ext cx="5588700" cy="24123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2"/>
          <p:cNvSpPr txBox="1"/>
          <p:nvPr>
            <p:ph idx="1" type="subTitle"/>
          </p:nvPr>
        </p:nvSpPr>
        <p:spPr>
          <a:xfrm>
            <a:off x="415600" y="3540867"/>
            <a:ext cx="5588700" cy="12921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5004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6" name="Google Shape;5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7" name="Google Shape;5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sz="1500"/>
            </a:lvl1pPr>
            <a:lvl2pPr lvl="1" rtl="0" algn="l">
              <a:lnSpc>
                <a:spcPct val="100000"/>
              </a:lnSpc>
              <a:spcBef>
                <a:spcPts val="0"/>
              </a:spcBef>
              <a:spcAft>
                <a:spcPts val="0"/>
              </a:spcAft>
              <a:buSzPts val="1500"/>
              <a:buNone/>
              <a:defRPr sz="1500"/>
            </a:lvl2pPr>
            <a:lvl3pPr lvl="2" rtl="0" algn="l">
              <a:lnSpc>
                <a:spcPct val="100000"/>
              </a:lnSpc>
              <a:spcBef>
                <a:spcPts val="0"/>
              </a:spcBef>
              <a:spcAft>
                <a:spcPts val="0"/>
              </a:spcAft>
              <a:buSzPts val="1500"/>
              <a:buNone/>
              <a:defRPr sz="1500"/>
            </a:lvl3pPr>
            <a:lvl4pPr lvl="3" rtl="0" algn="l">
              <a:lnSpc>
                <a:spcPct val="100000"/>
              </a:lnSpc>
              <a:spcBef>
                <a:spcPts val="0"/>
              </a:spcBef>
              <a:spcAft>
                <a:spcPts val="0"/>
              </a:spcAft>
              <a:buSzPts val="1500"/>
              <a:buNone/>
              <a:defRPr sz="1500"/>
            </a:lvl4pPr>
            <a:lvl5pPr lvl="4" rtl="0" algn="l">
              <a:lnSpc>
                <a:spcPct val="100000"/>
              </a:lnSpc>
              <a:spcBef>
                <a:spcPts val="0"/>
              </a:spcBef>
              <a:spcAft>
                <a:spcPts val="0"/>
              </a:spcAft>
              <a:buSzPts val="1500"/>
              <a:buNone/>
              <a:defRPr sz="1500"/>
            </a:lvl5pPr>
            <a:lvl6pPr lvl="5" rtl="0" algn="l">
              <a:lnSpc>
                <a:spcPct val="100000"/>
              </a:lnSpc>
              <a:spcBef>
                <a:spcPts val="0"/>
              </a:spcBef>
              <a:spcAft>
                <a:spcPts val="0"/>
              </a:spcAft>
              <a:buSzPts val="1500"/>
              <a:buNone/>
              <a:defRPr sz="1500"/>
            </a:lvl6pPr>
            <a:lvl7pPr lvl="6" rtl="0" algn="l">
              <a:lnSpc>
                <a:spcPct val="100000"/>
              </a:lnSpc>
              <a:spcBef>
                <a:spcPts val="0"/>
              </a:spcBef>
              <a:spcAft>
                <a:spcPts val="0"/>
              </a:spcAft>
              <a:buSzPts val="1500"/>
              <a:buNone/>
              <a:defRPr sz="1500"/>
            </a:lvl7pPr>
            <a:lvl8pPr lvl="7" rtl="0" algn="l">
              <a:lnSpc>
                <a:spcPct val="100000"/>
              </a:lnSpc>
              <a:spcBef>
                <a:spcPts val="0"/>
              </a:spcBef>
              <a:spcAft>
                <a:spcPts val="0"/>
              </a:spcAft>
              <a:buSzPts val="1500"/>
              <a:buNone/>
              <a:defRPr sz="1500"/>
            </a:lvl8pPr>
            <a:lvl9pPr lvl="8" rtl="0" algn="l">
              <a:lnSpc>
                <a:spcPct val="100000"/>
              </a:lnSpc>
              <a:spcBef>
                <a:spcPts val="0"/>
              </a:spcBef>
              <a:spcAft>
                <a:spcPts val="0"/>
              </a:spcAft>
              <a:buSzPts val="1500"/>
              <a:buNone/>
              <a:defRPr sz="1500"/>
            </a:lvl9pPr>
          </a:lstStyle>
          <a:p/>
        </p:txBody>
      </p:sp>
      <p:sp>
        <p:nvSpPr>
          <p:cNvPr id="58" name="Google Shape;5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sz="1500"/>
            </a:lvl1pPr>
            <a:lvl2pPr lvl="1" rtl="0" algn="l">
              <a:lnSpc>
                <a:spcPct val="100000"/>
              </a:lnSpc>
              <a:spcBef>
                <a:spcPts val="0"/>
              </a:spcBef>
              <a:spcAft>
                <a:spcPts val="0"/>
              </a:spcAft>
              <a:buSzPts val="1500"/>
              <a:buNone/>
              <a:defRPr sz="1500"/>
            </a:lvl2pPr>
            <a:lvl3pPr lvl="2" rtl="0" algn="l">
              <a:lnSpc>
                <a:spcPct val="100000"/>
              </a:lnSpc>
              <a:spcBef>
                <a:spcPts val="0"/>
              </a:spcBef>
              <a:spcAft>
                <a:spcPts val="0"/>
              </a:spcAft>
              <a:buSzPts val="1500"/>
              <a:buNone/>
              <a:defRPr sz="1500"/>
            </a:lvl3pPr>
            <a:lvl4pPr lvl="3" rtl="0" algn="l">
              <a:lnSpc>
                <a:spcPct val="100000"/>
              </a:lnSpc>
              <a:spcBef>
                <a:spcPts val="0"/>
              </a:spcBef>
              <a:spcAft>
                <a:spcPts val="0"/>
              </a:spcAft>
              <a:buSzPts val="1500"/>
              <a:buNone/>
              <a:defRPr sz="1500"/>
            </a:lvl4pPr>
            <a:lvl5pPr lvl="4" rtl="0" algn="l">
              <a:lnSpc>
                <a:spcPct val="100000"/>
              </a:lnSpc>
              <a:spcBef>
                <a:spcPts val="0"/>
              </a:spcBef>
              <a:spcAft>
                <a:spcPts val="0"/>
              </a:spcAft>
              <a:buSzPts val="1500"/>
              <a:buNone/>
              <a:defRPr sz="1500"/>
            </a:lvl5pPr>
            <a:lvl6pPr lvl="5" rtl="0" algn="l">
              <a:lnSpc>
                <a:spcPct val="100000"/>
              </a:lnSpc>
              <a:spcBef>
                <a:spcPts val="0"/>
              </a:spcBef>
              <a:spcAft>
                <a:spcPts val="0"/>
              </a:spcAft>
              <a:buSzPts val="1500"/>
              <a:buNone/>
              <a:defRPr sz="1500"/>
            </a:lvl6pPr>
            <a:lvl7pPr lvl="6" rtl="0" algn="l">
              <a:lnSpc>
                <a:spcPct val="100000"/>
              </a:lnSpc>
              <a:spcBef>
                <a:spcPts val="0"/>
              </a:spcBef>
              <a:spcAft>
                <a:spcPts val="0"/>
              </a:spcAft>
              <a:buSzPts val="1500"/>
              <a:buNone/>
              <a:defRPr sz="1500"/>
            </a:lvl7pPr>
            <a:lvl8pPr lvl="7" rtl="0" algn="l">
              <a:lnSpc>
                <a:spcPct val="100000"/>
              </a:lnSpc>
              <a:spcBef>
                <a:spcPts val="0"/>
              </a:spcBef>
              <a:spcAft>
                <a:spcPts val="0"/>
              </a:spcAft>
              <a:buSzPts val="1500"/>
              <a:buNone/>
              <a:defRPr sz="1500"/>
            </a:lvl8pPr>
            <a:lvl9pPr lvl="8" rtl="0" algn="l">
              <a:lnSpc>
                <a:spcPct val="100000"/>
              </a:lnSpc>
              <a:spcBef>
                <a:spcPts val="0"/>
              </a:spcBef>
              <a:spcAft>
                <a:spcPts val="0"/>
              </a:spcAft>
              <a:buSzPts val="1500"/>
              <a:buNone/>
              <a:defRPr sz="1500"/>
            </a:lvl9pPr>
          </a:lstStyle>
          <a:p/>
        </p:txBody>
      </p:sp>
      <p:sp>
        <p:nvSpPr>
          <p:cNvPr id="59" name="Google Shape;5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933600" y="2867800"/>
            <a:ext cx="103248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500"/>
              <a:buFont typeface="Montserrat"/>
              <a:buNone/>
              <a:defRPr b="1" sz="5500">
                <a:latin typeface="Montserrat"/>
                <a:ea typeface="Montserrat"/>
                <a:cs typeface="Montserrat"/>
                <a:sym typeface="Montserrat"/>
              </a:defRPr>
            </a:lvl1pPr>
            <a:lvl2pPr lvl="1"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585800" y="593367"/>
            <a:ext cx="111909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Font typeface="Montserrat"/>
              <a:buNone/>
              <a:defRPr b="1">
                <a:latin typeface="Montserrat"/>
                <a:ea typeface="Montserrat"/>
                <a:cs typeface="Montserrat"/>
                <a:sym typeface="Montserrat"/>
              </a:defRPr>
            </a:lvl1pPr>
            <a:lvl2pPr lvl="1">
              <a:spcBef>
                <a:spcPts val="0"/>
              </a:spcBef>
              <a:spcAft>
                <a:spcPts val="0"/>
              </a:spcAft>
              <a:buSzPts val="3700"/>
              <a:buFont typeface="Montserrat"/>
              <a:buNone/>
              <a:defRPr b="1">
                <a:latin typeface="Montserrat"/>
                <a:ea typeface="Montserrat"/>
                <a:cs typeface="Montserrat"/>
                <a:sym typeface="Montserrat"/>
              </a:defRPr>
            </a:lvl2pPr>
            <a:lvl3pPr lvl="2">
              <a:spcBef>
                <a:spcPts val="0"/>
              </a:spcBef>
              <a:spcAft>
                <a:spcPts val="0"/>
              </a:spcAft>
              <a:buSzPts val="3700"/>
              <a:buFont typeface="Montserrat"/>
              <a:buNone/>
              <a:defRPr b="1">
                <a:latin typeface="Montserrat"/>
                <a:ea typeface="Montserrat"/>
                <a:cs typeface="Montserrat"/>
                <a:sym typeface="Montserrat"/>
              </a:defRPr>
            </a:lvl3pPr>
            <a:lvl4pPr lvl="3">
              <a:spcBef>
                <a:spcPts val="0"/>
              </a:spcBef>
              <a:spcAft>
                <a:spcPts val="0"/>
              </a:spcAft>
              <a:buSzPts val="3700"/>
              <a:buFont typeface="Montserrat"/>
              <a:buNone/>
              <a:defRPr b="1">
                <a:latin typeface="Montserrat"/>
                <a:ea typeface="Montserrat"/>
                <a:cs typeface="Montserrat"/>
                <a:sym typeface="Montserrat"/>
              </a:defRPr>
            </a:lvl4pPr>
            <a:lvl5pPr lvl="4">
              <a:spcBef>
                <a:spcPts val="0"/>
              </a:spcBef>
              <a:spcAft>
                <a:spcPts val="0"/>
              </a:spcAft>
              <a:buSzPts val="3700"/>
              <a:buFont typeface="Montserrat"/>
              <a:buNone/>
              <a:defRPr b="1">
                <a:latin typeface="Montserrat"/>
                <a:ea typeface="Montserrat"/>
                <a:cs typeface="Montserrat"/>
                <a:sym typeface="Montserrat"/>
              </a:defRPr>
            </a:lvl5pPr>
            <a:lvl6pPr lvl="5">
              <a:spcBef>
                <a:spcPts val="0"/>
              </a:spcBef>
              <a:spcAft>
                <a:spcPts val="0"/>
              </a:spcAft>
              <a:buSzPts val="3700"/>
              <a:buFont typeface="Montserrat"/>
              <a:buNone/>
              <a:defRPr b="1">
                <a:latin typeface="Montserrat"/>
                <a:ea typeface="Montserrat"/>
                <a:cs typeface="Montserrat"/>
                <a:sym typeface="Montserrat"/>
              </a:defRPr>
            </a:lvl6pPr>
            <a:lvl7pPr lvl="6">
              <a:spcBef>
                <a:spcPts val="0"/>
              </a:spcBef>
              <a:spcAft>
                <a:spcPts val="0"/>
              </a:spcAft>
              <a:buSzPts val="3700"/>
              <a:buFont typeface="Montserrat"/>
              <a:buNone/>
              <a:defRPr b="1">
                <a:latin typeface="Montserrat"/>
                <a:ea typeface="Montserrat"/>
                <a:cs typeface="Montserrat"/>
                <a:sym typeface="Montserrat"/>
              </a:defRPr>
            </a:lvl7pPr>
            <a:lvl8pPr lvl="7">
              <a:spcBef>
                <a:spcPts val="0"/>
              </a:spcBef>
              <a:spcAft>
                <a:spcPts val="0"/>
              </a:spcAft>
              <a:buSzPts val="3700"/>
              <a:buFont typeface="Montserrat"/>
              <a:buNone/>
              <a:defRPr b="1">
                <a:latin typeface="Montserrat"/>
                <a:ea typeface="Montserrat"/>
                <a:cs typeface="Montserrat"/>
                <a:sym typeface="Montserrat"/>
              </a:defRPr>
            </a:lvl8pPr>
            <a:lvl9pPr lvl="8">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585800" y="593367"/>
            <a:ext cx="111909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Font typeface="Montserrat"/>
              <a:buNone/>
              <a:defRPr b="1">
                <a:latin typeface="Montserrat"/>
                <a:ea typeface="Montserrat"/>
                <a:cs typeface="Montserrat"/>
                <a:sym typeface="Montserrat"/>
              </a:defRPr>
            </a:lvl1pPr>
            <a:lvl2pPr lvl="1" rtl="0">
              <a:spcBef>
                <a:spcPts val="0"/>
              </a:spcBef>
              <a:spcAft>
                <a:spcPts val="0"/>
              </a:spcAft>
              <a:buSzPts val="3700"/>
              <a:buFont typeface="Montserrat"/>
              <a:buNone/>
              <a:defRPr b="1">
                <a:latin typeface="Montserrat"/>
                <a:ea typeface="Montserrat"/>
                <a:cs typeface="Montserrat"/>
                <a:sym typeface="Montserrat"/>
              </a:defRPr>
            </a:lvl2pPr>
            <a:lvl3pPr lvl="2" rtl="0">
              <a:spcBef>
                <a:spcPts val="0"/>
              </a:spcBef>
              <a:spcAft>
                <a:spcPts val="0"/>
              </a:spcAft>
              <a:buSzPts val="3700"/>
              <a:buFont typeface="Montserrat"/>
              <a:buNone/>
              <a:defRPr b="1">
                <a:latin typeface="Montserrat"/>
                <a:ea typeface="Montserrat"/>
                <a:cs typeface="Montserrat"/>
                <a:sym typeface="Montserrat"/>
              </a:defRPr>
            </a:lvl3pPr>
            <a:lvl4pPr lvl="3" rtl="0">
              <a:spcBef>
                <a:spcPts val="0"/>
              </a:spcBef>
              <a:spcAft>
                <a:spcPts val="0"/>
              </a:spcAft>
              <a:buSzPts val="3700"/>
              <a:buFont typeface="Montserrat"/>
              <a:buNone/>
              <a:defRPr b="1">
                <a:latin typeface="Montserrat"/>
                <a:ea typeface="Montserrat"/>
                <a:cs typeface="Montserrat"/>
                <a:sym typeface="Montserrat"/>
              </a:defRPr>
            </a:lvl4pPr>
            <a:lvl5pPr lvl="4" rtl="0">
              <a:spcBef>
                <a:spcPts val="0"/>
              </a:spcBef>
              <a:spcAft>
                <a:spcPts val="0"/>
              </a:spcAft>
              <a:buSzPts val="3700"/>
              <a:buFont typeface="Montserrat"/>
              <a:buNone/>
              <a:defRPr b="1">
                <a:latin typeface="Montserrat"/>
                <a:ea typeface="Montserrat"/>
                <a:cs typeface="Montserrat"/>
                <a:sym typeface="Montserrat"/>
              </a:defRPr>
            </a:lvl5pPr>
            <a:lvl6pPr lvl="5" rtl="0">
              <a:spcBef>
                <a:spcPts val="0"/>
              </a:spcBef>
              <a:spcAft>
                <a:spcPts val="0"/>
              </a:spcAft>
              <a:buSzPts val="3700"/>
              <a:buFont typeface="Montserrat"/>
              <a:buNone/>
              <a:defRPr b="1">
                <a:latin typeface="Montserrat"/>
                <a:ea typeface="Montserrat"/>
                <a:cs typeface="Montserrat"/>
                <a:sym typeface="Montserrat"/>
              </a:defRPr>
            </a:lvl6pPr>
            <a:lvl7pPr lvl="6" rtl="0">
              <a:spcBef>
                <a:spcPts val="0"/>
              </a:spcBef>
              <a:spcAft>
                <a:spcPts val="0"/>
              </a:spcAft>
              <a:buSzPts val="3700"/>
              <a:buFont typeface="Montserrat"/>
              <a:buNone/>
              <a:defRPr b="1">
                <a:latin typeface="Montserrat"/>
                <a:ea typeface="Montserrat"/>
                <a:cs typeface="Montserrat"/>
                <a:sym typeface="Montserrat"/>
              </a:defRPr>
            </a:lvl7pPr>
            <a:lvl8pPr lvl="7" rtl="0">
              <a:spcBef>
                <a:spcPts val="0"/>
              </a:spcBef>
              <a:spcAft>
                <a:spcPts val="0"/>
              </a:spcAft>
              <a:buSzPts val="3700"/>
              <a:buFont typeface="Montserrat"/>
              <a:buNone/>
              <a:defRPr b="1">
                <a:latin typeface="Montserrat"/>
                <a:ea typeface="Montserrat"/>
                <a:cs typeface="Montserrat"/>
                <a:sym typeface="Montserrat"/>
              </a:defRPr>
            </a:lvl8pPr>
            <a:lvl9pPr lvl="8" rtl="0">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p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0" name="Google Shape;30;p6"/>
          <p:cNvSpPr txBox="1"/>
          <p:nvPr>
            <p:ph idx="1" type="body"/>
          </p:nvPr>
        </p:nvSpPr>
        <p:spPr>
          <a:xfrm>
            <a:off x="415600" y="2689900"/>
            <a:ext cx="5333100" cy="3402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2" type="body"/>
          </p:nvPr>
        </p:nvSpPr>
        <p:spPr>
          <a:xfrm>
            <a:off x="6443200" y="2883767"/>
            <a:ext cx="5333100" cy="32079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6" name="Google Shape;36;p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 name="Google Shape;37;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1850800" y="701800"/>
            <a:ext cx="8490300" cy="5454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500"/>
              <a:buFont typeface="Montserrat"/>
              <a:buNone/>
              <a:defRPr b="1" sz="5500">
                <a:latin typeface="Montserrat"/>
                <a:ea typeface="Montserrat"/>
                <a:cs typeface="Montserrat"/>
                <a:sym typeface="Montserrat"/>
              </a:defRPr>
            </a:lvl1pPr>
            <a:lvl2pPr lvl="1" algn="ctr">
              <a:spcBef>
                <a:spcPts val="0"/>
              </a:spcBef>
              <a:spcAft>
                <a:spcPts val="0"/>
              </a:spcAft>
              <a:buSzPts val="5500"/>
              <a:buFont typeface="Montserrat"/>
              <a:buNone/>
              <a:defRPr b="1" sz="5500">
                <a:latin typeface="Montserrat"/>
                <a:ea typeface="Montserrat"/>
                <a:cs typeface="Montserrat"/>
                <a:sym typeface="Montserrat"/>
              </a:defRPr>
            </a:lvl2pPr>
            <a:lvl3pPr lvl="2" algn="ctr">
              <a:spcBef>
                <a:spcPts val="0"/>
              </a:spcBef>
              <a:spcAft>
                <a:spcPts val="0"/>
              </a:spcAft>
              <a:buSzPts val="5500"/>
              <a:buFont typeface="Montserrat"/>
              <a:buNone/>
              <a:defRPr b="1" sz="5500">
                <a:latin typeface="Montserrat"/>
                <a:ea typeface="Montserrat"/>
                <a:cs typeface="Montserrat"/>
                <a:sym typeface="Montserrat"/>
              </a:defRPr>
            </a:lvl3pPr>
            <a:lvl4pPr lvl="3" algn="ctr">
              <a:spcBef>
                <a:spcPts val="0"/>
              </a:spcBef>
              <a:spcAft>
                <a:spcPts val="0"/>
              </a:spcAft>
              <a:buSzPts val="5500"/>
              <a:buFont typeface="Montserrat"/>
              <a:buNone/>
              <a:defRPr b="1" sz="5500">
                <a:latin typeface="Montserrat"/>
                <a:ea typeface="Montserrat"/>
                <a:cs typeface="Montserrat"/>
                <a:sym typeface="Montserrat"/>
              </a:defRPr>
            </a:lvl4pPr>
            <a:lvl5pPr lvl="4" algn="ctr">
              <a:spcBef>
                <a:spcPts val="0"/>
              </a:spcBef>
              <a:spcAft>
                <a:spcPts val="0"/>
              </a:spcAft>
              <a:buSzPts val="5500"/>
              <a:buFont typeface="Montserrat"/>
              <a:buNone/>
              <a:defRPr b="1" sz="5500">
                <a:latin typeface="Montserrat"/>
                <a:ea typeface="Montserrat"/>
                <a:cs typeface="Montserrat"/>
                <a:sym typeface="Montserrat"/>
              </a:defRPr>
            </a:lvl5pPr>
            <a:lvl6pPr lvl="5" algn="ctr">
              <a:spcBef>
                <a:spcPts val="0"/>
              </a:spcBef>
              <a:spcAft>
                <a:spcPts val="0"/>
              </a:spcAft>
              <a:buSzPts val="5500"/>
              <a:buFont typeface="Montserrat"/>
              <a:buNone/>
              <a:defRPr b="1" sz="5500">
                <a:latin typeface="Montserrat"/>
                <a:ea typeface="Montserrat"/>
                <a:cs typeface="Montserrat"/>
                <a:sym typeface="Montserrat"/>
              </a:defRPr>
            </a:lvl6pPr>
            <a:lvl7pPr lvl="6" algn="ctr">
              <a:spcBef>
                <a:spcPts val="0"/>
              </a:spcBef>
              <a:spcAft>
                <a:spcPts val="0"/>
              </a:spcAft>
              <a:buSzPts val="5500"/>
              <a:buFont typeface="Montserrat"/>
              <a:buNone/>
              <a:defRPr b="1" sz="5500">
                <a:latin typeface="Montserrat"/>
                <a:ea typeface="Montserrat"/>
                <a:cs typeface="Montserrat"/>
                <a:sym typeface="Montserrat"/>
              </a:defRPr>
            </a:lvl7pPr>
            <a:lvl8pPr lvl="7" algn="ctr">
              <a:spcBef>
                <a:spcPts val="0"/>
              </a:spcBef>
              <a:spcAft>
                <a:spcPts val="0"/>
              </a:spcAft>
              <a:buSzPts val="5500"/>
              <a:buFont typeface="Montserrat"/>
              <a:buNone/>
              <a:defRPr b="1" sz="5500">
                <a:latin typeface="Montserrat"/>
                <a:ea typeface="Montserrat"/>
                <a:cs typeface="Montserrat"/>
                <a:sym typeface="Montserrat"/>
              </a:defRPr>
            </a:lvl8pPr>
            <a:lvl9pPr lvl="8" algn="ctr">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1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4" name="Google Shape;44;p1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1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6" name="Google Shape;46;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7.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5"/>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5"/>
          <p:cNvSpPr txBox="1"/>
          <p:nvPr/>
        </p:nvSpPr>
        <p:spPr>
          <a:xfrm>
            <a:off x="491867" y="1647399"/>
            <a:ext cx="4161300" cy="6681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3600">
                <a:solidFill>
                  <a:schemeClr val="lt1"/>
                </a:solidFill>
                <a:latin typeface="Montserrat"/>
                <a:ea typeface="Montserrat"/>
                <a:cs typeface="Montserrat"/>
                <a:sym typeface="Montserrat"/>
              </a:rPr>
              <a:t>SciData Solutions</a:t>
            </a:r>
            <a:endParaRPr>
              <a:solidFill>
                <a:schemeClr val="lt1"/>
              </a:solidFill>
            </a:endParaRPr>
          </a:p>
        </p:txBody>
      </p:sp>
      <p:sp>
        <p:nvSpPr>
          <p:cNvPr id="66" name="Google Shape;66;p15"/>
          <p:cNvSpPr txBox="1"/>
          <p:nvPr/>
        </p:nvSpPr>
        <p:spPr>
          <a:xfrm>
            <a:off x="491867" y="3402016"/>
            <a:ext cx="3064500" cy="1886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chemeClr val="lt1"/>
                </a:solidFill>
                <a:latin typeface="Montserrat"/>
                <a:ea typeface="Montserrat"/>
                <a:cs typeface="Montserrat"/>
                <a:sym typeface="Montserrat"/>
              </a:rPr>
              <a:t>Dokumen Laporan Final Project</a:t>
            </a:r>
            <a:endParaRPr>
              <a:solidFill>
                <a:schemeClr val="lt1"/>
              </a:solidFill>
            </a:endParaRPr>
          </a:p>
        </p:txBody>
      </p:sp>
      <p:cxnSp>
        <p:nvCxnSpPr>
          <p:cNvPr id="67" name="Google Shape;67;p15"/>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5"/>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lt1"/>
                </a:solidFill>
                <a:latin typeface="Montserrat"/>
                <a:ea typeface="Montserrat"/>
                <a:cs typeface="Montserrat"/>
                <a:sym typeface="Montserrat"/>
              </a:rPr>
              <a:t>(dipresentasikan setiap sesi mentoring)</a:t>
            </a:r>
            <a:endParaRPr sz="12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A close up of a logo&#10;&#10;Description automatically generated" id="154" name="Google Shape;154;p24"/>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55" name="Google Shape;155;p24"/>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56" name="Google Shape;156;p24"/>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57" name="Google Shape;157;p24"/>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58" name="Google Shape;158;p24"/>
          <p:cNvSpPr txBox="1"/>
          <p:nvPr>
            <p:ph idx="1" type="body"/>
          </p:nvPr>
        </p:nvSpPr>
        <p:spPr>
          <a:xfrm>
            <a:off x="1915775" y="5645225"/>
            <a:ext cx="8784900" cy="729900"/>
          </a:xfrm>
          <a:prstGeom prst="rect">
            <a:avLst/>
          </a:prstGeom>
        </p:spPr>
        <p:txBody>
          <a:bodyPr anchorCtr="0" anchor="t" bIns="121900" lIns="121900" spcFirstLastPara="1" rIns="121900" wrap="square" tIns="121900">
            <a:noAutofit/>
          </a:bodyPr>
          <a:lstStyle/>
          <a:p>
            <a:pPr indent="0" lvl="0" marL="0" rtl="0" algn="ctr">
              <a:lnSpc>
                <a:spcPct val="95000"/>
              </a:lnSpc>
              <a:spcBef>
                <a:spcPts val="0"/>
              </a:spcBef>
              <a:spcAft>
                <a:spcPts val="0"/>
              </a:spcAft>
              <a:buNone/>
            </a:pPr>
            <a:r>
              <a:rPr lang="en-US" sz="1300"/>
              <a:t>Pada kelompok </a:t>
            </a:r>
            <a:r>
              <a:rPr b="1" lang="en-US" sz="1300"/>
              <a:t>kolom Num</a:t>
            </a:r>
            <a:r>
              <a:rPr lang="en-US" sz="1300"/>
              <a:t> memiliki karakter distribusi yang variatif, sehingga dapat diketahui aktivitas pada bisnis berbeda-beda</a:t>
            </a:r>
            <a:endParaRPr sz="1300"/>
          </a:p>
          <a:p>
            <a:pPr indent="0" lvl="0" marL="0" rtl="0" algn="ctr">
              <a:lnSpc>
                <a:spcPct val="95000"/>
              </a:lnSpc>
              <a:spcBef>
                <a:spcPts val="1600"/>
              </a:spcBef>
              <a:spcAft>
                <a:spcPts val="0"/>
              </a:spcAft>
              <a:buSzPts val="1100"/>
              <a:buNone/>
            </a:pPr>
            <a:r>
              <a:t/>
            </a:r>
            <a:endParaRPr b="1" sz="1300"/>
          </a:p>
          <a:p>
            <a:pPr indent="0" lvl="0" marL="0" rtl="0" algn="ctr">
              <a:lnSpc>
                <a:spcPct val="95000"/>
              </a:lnSpc>
              <a:spcBef>
                <a:spcPts val="1600"/>
              </a:spcBef>
              <a:spcAft>
                <a:spcPts val="0"/>
              </a:spcAft>
              <a:buSzPts val="1100"/>
              <a:buNone/>
            </a:pPr>
            <a:r>
              <a:t/>
            </a:r>
            <a:endParaRPr sz="1300"/>
          </a:p>
          <a:p>
            <a:pPr indent="0" lvl="0" marL="0" rtl="0" algn="ctr">
              <a:lnSpc>
                <a:spcPct val="95000"/>
              </a:lnSpc>
              <a:spcBef>
                <a:spcPts val="1600"/>
              </a:spcBef>
              <a:spcAft>
                <a:spcPts val="1600"/>
              </a:spcAft>
              <a:buSzPts val="275"/>
              <a:buNone/>
            </a:pPr>
            <a:r>
              <a:t/>
            </a:r>
            <a:endParaRPr sz="1300"/>
          </a:p>
        </p:txBody>
      </p:sp>
      <p:pic>
        <p:nvPicPr>
          <p:cNvPr id="159" name="Google Shape;159;p24"/>
          <p:cNvPicPr preferRelativeResize="0"/>
          <p:nvPr/>
        </p:nvPicPr>
        <p:blipFill rotWithShape="1">
          <a:blip r:embed="rId4">
            <a:alphaModFix/>
          </a:blip>
          <a:srcRect b="58949" l="0" r="0" t="0"/>
          <a:stretch/>
        </p:blipFill>
        <p:spPr>
          <a:xfrm>
            <a:off x="1604325" y="2021363"/>
            <a:ext cx="4554951" cy="2815276"/>
          </a:xfrm>
          <a:prstGeom prst="rect">
            <a:avLst/>
          </a:prstGeom>
          <a:noFill/>
          <a:ln>
            <a:noFill/>
          </a:ln>
        </p:spPr>
      </p:pic>
      <p:pic>
        <p:nvPicPr>
          <p:cNvPr id="160" name="Google Shape;160;p24"/>
          <p:cNvPicPr preferRelativeResize="0"/>
          <p:nvPr/>
        </p:nvPicPr>
        <p:blipFill rotWithShape="1">
          <a:blip r:embed="rId4">
            <a:alphaModFix/>
          </a:blip>
          <a:srcRect b="0" l="0" r="0" t="41096"/>
          <a:stretch/>
        </p:blipFill>
        <p:spPr>
          <a:xfrm>
            <a:off x="6472375" y="1590300"/>
            <a:ext cx="4554951" cy="40395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A close up of a logo&#10;&#10;Description automatically generated" id="165" name="Google Shape;165;p2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66" name="Google Shape;166;p25"/>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67" name="Google Shape;167;p25"/>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68" name="Google Shape;168;p25"/>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69" name="Google Shape;169;p25"/>
          <p:cNvSpPr txBox="1"/>
          <p:nvPr>
            <p:ph idx="1" type="body"/>
          </p:nvPr>
        </p:nvSpPr>
        <p:spPr>
          <a:xfrm>
            <a:off x="647125" y="4304686"/>
            <a:ext cx="5649600" cy="23379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b="1" lang="en-US" sz="1200"/>
              <a:t>1. Recency</a:t>
            </a:r>
            <a:endParaRPr b="1" sz="1200"/>
          </a:p>
          <a:p>
            <a:pPr indent="-304800" lvl="0" marL="457200" rtl="0" algn="l">
              <a:lnSpc>
                <a:spcPct val="95000"/>
              </a:lnSpc>
              <a:spcBef>
                <a:spcPts val="1600"/>
              </a:spcBef>
              <a:spcAft>
                <a:spcPts val="0"/>
              </a:spcAft>
              <a:buSzPts val="1200"/>
              <a:buChar char="●"/>
            </a:pPr>
            <a:r>
              <a:rPr lang="en-US" sz="1200"/>
              <a:t>Distribusi Recency jumlah hari sejak pembelian terlihat cukup normal dengan sedikit "kemiringan positif (skewed)".</a:t>
            </a:r>
            <a:endParaRPr sz="1200"/>
          </a:p>
          <a:p>
            <a:pPr indent="-304800" lvl="0" marL="457200" rtl="0" algn="l">
              <a:lnSpc>
                <a:spcPct val="95000"/>
              </a:lnSpc>
              <a:spcBef>
                <a:spcPts val="0"/>
              </a:spcBef>
              <a:spcAft>
                <a:spcPts val="0"/>
              </a:spcAft>
              <a:buSzPts val="1200"/>
              <a:buChar char="●"/>
            </a:pPr>
            <a:r>
              <a:rPr lang="en-US" sz="1200"/>
              <a:t>Tidak ada nilai yang mendominasi atau outlier yang mencolok pada Recency.</a:t>
            </a:r>
            <a:endParaRPr sz="1200"/>
          </a:p>
          <a:p>
            <a:pPr indent="0" lvl="0" marL="0" rtl="0" algn="l">
              <a:lnSpc>
                <a:spcPct val="95000"/>
              </a:lnSpc>
              <a:spcBef>
                <a:spcPts val="1600"/>
              </a:spcBef>
              <a:spcAft>
                <a:spcPts val="0"/>
              </a:spcAft>
              <a:buClr>
                <a:schemeClr val="dk1"/>
              </a:buClr>
              <a:buSzPts val="1100"/>
              <a:buFont typeface="Arial"/>
              <a:buNone/>
            </a:pPr>
            <a:r>
              <a:rPr b="1" lang="en-US" sz="1200"/>
              <a:t>2. Complain</a:t>
            </a:r>
            <a:endParaRPr b="1" sz="1200"/>
          </a:p>
          <a:p>
            <a:pPr indent="0" lvl="0" marL="0" rtl="0" algn="l">
              <a:lnSpc>
                <a:spcPct val="95000"/>
              </a:lnSpc>
              <a:spcBef>
                <a:spcPts val="1600"/>
              </a:spcBef>
              <a:spcAft>
                <a:spcPts val="0"/>
              </a:spcAft>
              <a:buClr>
                <a:schemeClr val="dk1"/>
              </a:buClr>
              <a:buSzPts val="1100"/>
              <a:buFont typeface="Arial"/>
              <a:buNone/>
            </a:pPr>
            <a:r>
              <a:rPr lang="en-US" sz="1200"/>
              <a:t>Pada kolom Complain dapat diketahui customer cenderung tidak memberikan komplain</a:t>
            </a:r>
            <a:endParaRPr sz="1200"/>
          </a:p>
          <a:p>
            <a:pPr indent="0" lvl="0" marL="0" rtl="0" algn="l">
              <a:lnSpc>
                <a:spcPct val="95000"/>
              </a:lnSpc>
              <a:spcBef>
                <a:spcPts val="1600"/>
              </a:spcBef>
              <a:spcAft>
                <a:spcPts val="0"/>
              </a:spcAft>
              <a:buNone/>
            </a:pPr>
            <a:r>
              <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70" name="Google Shape;170;p25"/>
          <p:cNvPicPr preferRelativeResize="0"/>
          <p:nvPr/>
        </p:nvPicPr>
        <p:blipFill rotWithShape="1">
          <a:blip r:embed="rId4">
            <a:alphaModFix/>
          </a:blip>
          <a:srcRect b="60039" l="0" r="0" t="0"/>
          <a:stretch/>
        </p:blipFill>
        <p:spPr>
          <a:xfrm>
            <a:off x="799075" y="1603800"/>
            <a:ext cx="4561524" cy="2740501"/>
          </a:xfrm>
          <a:prstGeom prst="rect">
            <a:avLst/>
          </a:prstGeom>
          <a:noFill/>
          <a:ln>
            <a:noFill/>
          </a:ln>
        </p:spPr>
      </p:pic>
      <p:pic>
        <p:nvPicPr>
          <p:cNvPr id="171" name="Google Shape;171;p25"/>
          <p:cNvPicPr preferRelativeResize="0"/>
          <p:nvPr/>
        </p:nvPicPr>
        <p:blipFill rotWithShape="1">
          <a:blip r:embed="rId4">
            <a:alphaModFix/>
          </a:blip>
          <a:srcRect b="19908" l="66017" r="0" t="40745"/>
          <a:stretch/>
        </p:blipFill>
        <p:spPr>
          <a:xfrm>
            <a:off x="5423100" y="1645994"/>
            <a:ext cx="1550050" cy="2698299"/>
          </a:xfrm>
          <a:prstGeom prst="rect">
            <a:avLst/>
          </a:prstGeom>
          <a:noFill/>
          <a:ln>
            <a:noFill/>
          </a:ln>
        </p:spPr>
      </p:pic>
      <p:pic>
        <p:nvPicPr>
          <p:cNvPr id="172" name="Google Shape;172;p25"/>
          <p:cNvPicPr preferRelativeResize="0"/>
          <p:nvPr/>
        </p:nvPicPr>
        <p:blipFill rotWithShape="1">
          <a:blip r:embed="rId4">
            <a:alphaModFix/>
          </a:blip>
          <a:srcRect b="0" l="0" r="0" t="79619"/>
          <a:stretch/>
        </p:blipFill>
        <p:spPr>
          <a:xfrm>
            <a:off x="7035650" y="2282675"/>
            <a:ext cx="4561350" cy="1397676"/>
          </a:xfrm>
          <a:prstGeom prst="rect">
            <a:avLst/>
          </a:prstGeom>
          <a:noFill/>
          <a:ln>
            <a:noFill/>
          </a:ln>
        </p:spPr>
      </p:pic>
      <p:sp>
        <p:nvSpPr>
          <p:cNvPr id="173" name="Google Shape;173;p25"/>
          <p:cNvSpPr txBox="1"/>
          <p:nvPr/>
        </p:nvSpPr>
        <p:spPr>
          <a:xfrm>
            <a:off x="6488299" y="4550717"/>
            <a:ext cx="5568900" cy="225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1200">
                <a:solidFill>
                  <a:schemeClr val="dk1"/>
                </a:solidFill>
                <a:latin typeface="Montserrat"/>
                <a:ea typeface="Montserrat"/>
                <a:cs typeface="Montserrat"/>
                <a:sym typeface="Montserrat"/>
              </a:rPr>
              <a:t>3. Z_ column</a:t>
            </a:r>
            <a:endParaRPr b="1"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Clr>
                <a:schemeClr val="dk1"/>
              </a:buClr>
              <a:buSzPts val="1100"/>
              <a:buFont typeface="Arial"/>
              <a:buNone/>
            </a:pPr>
            <a:r>
              <a:rPr lang="en-US" sz="1200">
                <a:solidFill>
                  <a:schemeClr val="dk1"/>
                </a:solidFill>
                <a:latin typeface="Montserrat"/>
                <a:ea typeface="Montserrat"/>
                <a:cs typeface="Montserrat"/>
                <a:sym typeface="Montserrat"/>
              </a:rPr>
              <a:t>Kolom Z_ dapat terlihat dengan jelas jika kolom tersebut merupakan konstanta</a:t>
            </a:r>
            <a:endParaRPr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None/>
            </a:pPr>
            <a:r>
              <a:rPr b="1" lang="en-US" sz="1200">
                <a:solidFill>
                  <a:schemeClr val="dk1"/>
                </a:solidFill>
                <a:latin typeface="Montserrat"/>
                <a:ea typeface="Montserrat"/>
                <a:cs typeface="Montserrat"/>
                <a:sym typeface="Montserrat"/>
              </a:rPr>
              <a:t>4. Response</a:t>
            </a:r>
            <a:endParaRPr b="1"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Clr>
                <a:schemeClr val="dk1"/>
              </a:buClr>
              <a:buSzPts val="1100"/>
              <a:buFont typeface="Arial"/>
              <a:buNone/>
            </a:pPr>
            <a:r>
              <a:rPr lang="en-US" sz="1200">
                <a:solidFill>
                  <a:schemeClr val="dk1"/>
                </a:solidFill>
                <a:latin typeface="Montserrat"/>
                <a:ea typeface="Montserrat"/>
                <a:cs typeface="Montserrat"/>
                <a:sym typeface="Montserrat"/>
              </a:rPr>
              <a:t>Kolom Response memiliki ketidak seimbangan pada nilainya, yang cenderung tidak memberika response(0).</a:t>
            </a:r>
            <a:endParaRPr sz="1200">
              <a:solidFill>
                <a:schemeClr val="dk1"/>
              </a:solidFill>
              <a:latin typeface="Montserrat"/>
              <a:ea typeface="Montserrat"/>
              <a:cs typeface="Montserrat"/>
              <a:sym typeface="Montserrat"/>
            </a:endParaRPr>
          </a:p>
          <a:p>
            <a:pPr indent="0" lvl="0" marL="0" rtl="0" algn="l">
              <a:spcBef>
                <a:spcPts val="1600"/>
              </a:spcBef>
              <a:spcAft>
                <a:spcPts val="0"/>
              </a:spcAft>
              <a:buNone/>
            </a:pPr>
            <a:r>
              <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 close up of a logo&#10;&#10;Description automatically generated" id="178" name="Google Shape;178;p26"/>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79" name="Google Shape;179;p26"/>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80" name="Google Shape;180;p26"/>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81" name="Google Shape;181;p26"/>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82" name="Google Shape;182;p26"/>
          <p:cNvSpPr txBox="1"/>
          <p:nvPr>
            <p:ph idx="1" type="body"/>
          </p:nvPr>
        </p:nvSpPr>
        <p:spPr>
          <a:xfrm>
            <a:off x="1114400" y="1899000"/>
            <a:ext cx="10388700" cy="41838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Clr>
                <a:schemeClr val="dk1"/>
              </a:buClr>
              <a:buSzPts val="1100"/>
              <a:buFont typeface="Arial"/>
              <a:buNone/>
            </a:pPr>
            <a:r>
              <a:rPr b="1" lang="en-US" sz="1500"/>
              <a:t>Tindakan pada saat pre-processing</a:t>
            </a:r>
            <a:endParaRPr b="1" sz="1500"/>
          </a:p>
          <a:p>
            <a:pPr indent="0" lvl="0" marL="0" rtl="0" algn="l">
              <a:lnSpc>
                <a:spcPct val="95000"/>
              </a:lnSpc>
              <a:spcBef>
                <a:spcPts val="1600"/>
              </a:spcBef>
              <a:spcAft>
                <a:spcPts val="0"/>
              </a:spcAft>
              <a:buSzPts val="1100"/>
              <a:buNone/>
            </a:pPr>
            <a:r>
              <a:rPr lang="en-US" sz="1500"/>
              <a:t>Berikut dibawah ini adalah beberapa tindakan yang dapat diambil saat melakukan data preprocessing:</a:t>
            </a:r>
            <a:endParaRPr sz="1500"/>
          </a:p>
          <a:p>
            <a:pPr indent="-323850" lvl="0" marL="457200" rtl="0" algn="l">
              <a:lnSpc>
                <a:spcPct val="115000"/>
              </a:lnSpc>
              <a:spcBef>
                <a:spcPts val="1600"/>
              </a:spcBef>
              <a:spcAft>
                <a:spcPts val="0"/>
              </a:spcAft>
              <a:buSzPts val="1500"/>
              <a:buChar char="●"/>
            </a:pPr>
            <a:r>
              <a:rPr lang="en-US" sz="1500"/>
              <a:t>Untuk kolom 'Education', dapat dilakukan pengelompokan kategori baru yang spesifik ke dalam kategori yang lebih umum untuk mengurangi jumlah kategori yang terlalu banyak.</a:t>
            </a:r>
            <a:endParaRPr sz="1500"/>
          </a:p>
          <a:p>
            <a:pPr indent="-323850" lvl="0" marL="457200" rtl="0" algn="l">
              <a:lnSpc>
                <a:spcPct val="115000"/>
              </a:lnSpc>
              <a:spcBef>
                <a:spcPts val="0"/>
              </a:spcBef>
              <a:spcAft>
                <a:spcPts val="0"/>
              </a:spcAft>
              <a:buSzPts val="1500"/>
              <a:buChar char="●"/>
            </a:pPr>
            <a:r>
              <a:rPr lang="en-US" sz="1500"/>
              <a:t>Pada kolom 'Income' dan 'MntWines', perlu dilakukan penanganan outlier dan normalisasi data agar distribusi menjadi lebih normal.</a:t>
            </a:r>
            <a:endParaRPr sz="1500"/>
          </a:p>
          <a:p>
            <a:pPr indent="-323850" lvl="0" marL="457200" rtl="0" algn="l">
              <a:lnSpc>
                <a:spcPct val="115000"/>
              </a:lnSpc>
              <a:spcBef>
                <a:spcPts val="0"/>
              </a:spcBef>
              <a:spcAft>
                <a:spcPts val="0"/>
              </a:spcAft>
              <a:buSzPts val="1500"/>
              <a:buChar char="●"/>
            </a:pPr>
            <a:r>
              <a:rPr lang="en-US" sz="1500"/>
              <a:t>Kolom 'Z_CostContact' dan 'Z_Revenue' dapat dihapus karena tidak terlalu memberikan informasi yang penting dalam analisis.</a:t>
            </a:r>
            <a:endParaRPr sz="1500"/>
          </a:p>
          <a:p>
            <a:pPr indent="-323850" lvl="0" marL="457200" rtl="0" algn="l">
              <a:lnSpc>
                <a:spcPct val="115000"/>
              </a:lnSpc>
              <a:spcBef>
                <a:spcPts val="0"/>
              </a:spcBef>
              <a:spcAft>
                <a:spcPts val="0"/>
              </a:spcAft>
              <a:buSzPts val="1500"/>
              <a:buChar char="●"/>
            </a:pPr>
            <a:r>
              <a:rPr lang="en-US" sz="1500"/>
              <a:t>Untuk kolom dengan kategori yang tidak seimbang seperti 'Marital_Status' dan 'Response', dapat dilakukan teknik pengelompokan atau pengurangan kategori agar distribusi menjadi lebih seimbang.</a:t>
            </a:r>
            <a:endParaRPr sz="1500"/>
          </a:p>
          <a:p>
            <a:pPr indent="-323850" lvl="0" marL="457200" rtl="0" algn="l">
              <a:lnSpc>
                <a:spcPct val="115000"/>
              </a:lnSpc>
              <a:spcBef>
                <a:spcPts val="0"/>
              </a:spcBef>
              <a:spcAft>
                <a:spcPts val="0"/>
              </a:spcAft>
              <a:buSzPts val="1500"/>
              <a:buChar char="●"/>
            </a:pPr>
            <a:r>
              <a:rPr lang="en-US" sz="1500"/>
              <a:t>Perlu dilakukan pengecekan dan penanganan terhadap missing values, duplikasi data, dan penyimpangan data lainnya yang mungkin ada dalam dataset.</a:t>
            </a:r>
            <a:endParaRPr sz="1500"/>
          </a:p>
          <a:p>
            <a:pPr indent="0" lvl="0" marL="0" rtl="0" algn="l">
              <a:lnSpc>
                <a:spcPct val="95000"/>
              </a:lnSpc>
              <a:spcBef>
                <a:spcPts val="1600"/>
              </a:spcBef>
              <a:spcAft>
                <a:spcPts val="1600"/>
              </a:spcAft>
              <a:buSzPts val="275"/>
              <a:buNone/>
            </a:pPr>
            <a:r>
              <a:t/>
            </a:r>
            <a:endParaRPr b="1" sz="1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A close up of a logo&#10;&#10;Description automatically generated" id="187" name="Google Shape;187;p27"/>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88" name="Google Shape;188;p27"/>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89" name="Google Shape;189;p27"/>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90" name="Google Shape;190;p27"/>
          <p:cNvSpPr txBox="1"/>
          <p:nvPr>
            <p:ph idx="1" type="body"/>
          </p:nvPr>
        </p:nvSpPr>
        <p:spPr>
          <a:xfrm>
            <a:off x="753575" y="11444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a:t>
            </a:r>
            <a:r>
              <a:rPr b="1" lang="en-US" sz="1800"/>
              <a:t>VARIATE ANALYSIS</a:t>
            </a:r>
            <a:endParaRPr b="1" sz="1800"/>
          </a:p>
          <a:p>
            <a:pPr indent="0" lvl="0" marL="0" rtl="0" algn="l">
              <a:lnSpc>
                <a:spcPct val="95000"/>
              </a:lnSpc>
              <a:spcBef>
                <a:spcPts val="1600"/>
              </a:spcBef>
              <a:spcAft>
                <a:spcPts val="1600"/>
              </a:spcAft>
              <a:buSzPts val="275"/>
              <a:buNone/>
            </a:pPr>
            <a:r>
              <a:t/>
            </a:r>
            <a:endParaRPr sz="1800"/>
          </a:p>
        </p:txBody>
      </p:sp>
      <p:sp>
        <p:nvSpPr>
          <p:cNvPr id="191" name="Google Shape;191;p27"/>
          <p:cNvSpPr txBox="1"/>
          <p:nvPr>
            <p:ph idx="1" type="body"/>
          </p:nvPr>
        </p:nvSpPr>
        <p:spPr>
          <a:xfrm>
            <a:off x="753575" y="2223350"/>
            <a:ext cx="4262700" cy="2974800"/>
          </a:xfrm>
          <a:prstGeom prst="rect">
            <a:avLst/>
          </a:prstGeom>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SzPts val="1300"/>
              <a:buChar char="●"/>
            </a:pPr>
            <a:r>
              <a:rPr lang="en-US" sz="1300"/>
              <a:t>Dari Korelasi heatmap didapatkan insight dalam kolom Z_CostContact dan Z_Revenue tidak berpengaruh dalam fitur. dan terdapat korelasi yang lebih dari 0,7 yaitu korelasi antara kolom MntMeatProducts dan NumCatalogPurchases.</a:t>
            </a:r>
            <a:endParaRPr sz="1300"/>
          </a:p>
          <a:p>
            <a:pPr indent="0" lvl="0" marL="457200" rtl="0" algn="l">
              <a:lnSpc>
                <a:spcPct val="115000"/>
              </a:lnSpc>
              <a:spcBef>
                <a:spcPts val="1600"/>
              </a:spcBef>
              <a:spcAft>
                <a:spcPts val="0"/>
              </a:spcAft>
              <a:buNone/>
            </a:pPr>
            <a:r>
              <a:t/>
            </a:r>
            <a:endParaRPr sz="1300"/>
          </a:p>
          <a:p>
            <a:pPr indent="-311150" lvl="0" marL="457200" rtl="0" algn="l">
              <a:lnSpc>
                <a:spcPct val="115000"/>
              </a:lnSpc>
              <a:spcBef>
                <a:spcPts val="0"/>
              </a:spcBef>
              <a:spcAft>
                <a:spcPts val="0"/>
              </a:spcAft>
              <a:buSzPts val="1300"/>
              <a:buChar char="●"/>
            </a:pPr>
            <a:r>
              <a:rPr lang="en-US" sz="1300"/>
              <a:t>Korelasi terhadap Response mayoritas memiliki korelasi rendah</a:t>
            </a:r>
            <a:endParaRPr sz="1300"/>
          </a:p>
          <a:p>
            <a:pPr indent="0" lvl="0" marL="0" rtl="0" algn="l">
              <a:lnSpc>
                <a:spcPct val="95000"/>
              </a:lnSpc>
              <a:spcBef>
                <a:spcPts val="1600"/>
              </a:spcBef>
              <a:spcAft>
                <a:spcPts val="0"/>
              </a:spcAft>
              <a:buSzPts val="1100"/>
              <a:buNone/>
            </a:pPr>
            <a:r>
              <a:t/>
            </a:r>
            <a:endParaRPr b="1" sz="1500"/>
          </a:p>
          <a:p>
            <a:pPr indent="0" lvl="0" marL="0" rtl="0" algn="l">
              <a:lnSpc>
                <a:spcPct val="95000"/>
              </a:lnSpc>
              <a:spcBef>
                <a:spcPts val="1600"/>
              </a:spcBef>
              <a:spcAft>
                <a:spcPts val="1600"/>
              </a:spcAft>
              <a:buSzPts val="275"/>
              <a:buNone/>
            </a:pPr>
            <a:r>
              <a:t/>
            </a:r>
            <a:endParaRPr b="1" sz="1500"/>
          </a:p>
        </p:txBody>
      </p:sp>
      <p:pic>
        <p:nvPicPr>
          <p:cNvPr id="192" name="Google Shape;192;p27"/>
          <p:cNvPicPr preferRelativeResize="0"/>
          <p:nvPr/>
        </p:nvPicPr>
        <p:blipFill>
          <a:blip r:embed="rId4">
            <a:alphaModFix/>
          </a:blip>
          <a:stretch>
            <a:fillRect/>
          </a:stretch>
        </p:blipFill>
        <p:spPr>
          <a:xfrm>
            <a:off x="5112575" y="696650"/>
            <a:ext cx="6378600" cy="60610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A close up of a logo&#10;&#10;Description automatically generated" id="197" name="Google Shape;197;p2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98" name="Google Shape;198;p28"/>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99" name="Google Shape;199;p2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00" name="Google Shape;200;p28"/>
          <p:cNvSpPr txBox="1"/>
          <p:nvPr>
            <p:ph idx="1" type="body"/>
          </p:nvPr>
        </p:nvSpPr>
        <p:spPr>
          <a:xfrm>
            <a:off x="753575" y="11444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pic>
        <p:nvPicPr>
          <p:cNvPr id="201" name="Google Shape;201;p28"/>
          <p:cNvPicPr preferRelativeResize="0"/>
          <p:nvPr/>
        </p:nvPicPr>
        <p:blipFill>
          <a:blip r:embed="rId4">
            <a:alphaModFix/>
          </a:blip>
          <a:stretch>
            <a:fillRect/>
          </a:stretch>
        </p:blipFill>
        <p:spPr>
          <a:xfrm>
            <a:off x="951225" y="1688425"/>
            <a:ext cx="6694526" cy="4442151"/>
          </a:xfrm>
          <a:prstGeom prst="rect">
            <a:avLst/>
          </a:prstGeom>
          <a:noFill/>
          <a:ln>
            <a:noFill/>
          </a:ln>
        </p:spPr>
      </p:pic>
      <p:pic>
        <p:nvPicPr>
          <p:cNvPr id="202" name="Google Shape;202;p28"/>
          <p:cNvPicPr preferRelativeResize="0"/>
          <p:nvPr/>
        </p:nvPicPr>
        <p:blipFill>
          <a:blip r:embed="rId5">
            <a:alphaModFix/>
          </a:blip>
          <a:stretch>
            <a:fillRect/>
          </a:stretch>
        </p:blipFill>
        <p:spPr>
          <a:xfrm>
            <a:off x="8276925" y="1736600"/>
            <a:ext cx="3083774" cy="4155450"/>
          </a:xfrm>
          <a:prstGeom prst="rect">
            <a:avLst/>
          </a:prstGeom>
          <a:noFill/>
          <a:ln>
            <a:noFill/>
          </a:ln>
        </p:spPr>
      </p:pic>
      <p:sp>
        <p:nvSpPr>
          <p:cNvPr id="203" name="Google Shape;203;p28"/>
          <p:cNvSpPr txBox="1"/>
          <p:nvPr/>
        </p:nvSpPr>
        <p:spPr>
          <a:xfrm>
            <a:off x="2417525" y="6161300"/>
            <a:ext cx="3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Montserrat"/>
                <a:ea typeface="Montserrat"/>
                <a:cs typeface="Montserrat"/>
                <a:sym typeface="Montserrat"/>
              </a:rPr>
              <a:t>Perbandingan respon dengan sample kolom</a:t>
            </a:r>
            <a:endParaRPr sz="1200">
              <a:latin typeface="Montserrat"/>
              <a:ea typeface="Montserrat"/>
              <a:cs typeface="Montserrat"/>
              <a:sym typeface="Montserrat"/>
            </a:endParaRPr>
          </a:p>
        </p:txBody>
      </p:sp>
      <p:sp>
        <p:nvSpPr>
          <p:cNvPr id="204" name="Google Shape;204;p28"/>
          <p:cNvSpPr txBox="1"/>
          <p:nvPr/>
        </p:nvSpPr>
        <p:spPr>
          <a:xfrm>
            <a:off x="8327090" y="6113426"/>
            <a:ext cx="3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Montserrat"/>
                <a:ea typeface="Montserrat"/>
                <a:cs typeface="Montserrat"/>
                <a:sym typeface="Montserrat"/>
              </a:rPr>
              <a:t>Tabel persentase seluruh data Respon</a:t>
            </a:r>
            <a:endParaRPr sz="12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A close up of a logo&#10;&#10;Description automatically generated" id="209" name="Google Shape;209;p2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10" name="Google Shape;210;p29"/>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11" name="Google Shape;211;p2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12" name="Google Shape;212;p29"/>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13" name="Google Shape;213;p29"/>
          <p:cNvSpPr txBox="1"/>
          <p:nvPr/>
        </p:nvSpPr>
        <p:spPr>
          <a:xfrm>
            <a:off x="7480249" y="1717750"/>
            <a:ext cx="42504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200">
                <a:latin typeface="Montserrat"/>
                <a:ea typeface="Montserrat"/>
                <a:cs typeface="Montserrat"/>
                <a:sym typeface="Montserrat"/>
              </a:rPr>
              <a:t>Categorical multivariate chart and data comment</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US" sz="1200">
                <a:latin typeface="Montserrat"/>
                <a:ea typeface="Montserrat"/>
                <a:cs typeface="Montserrat"/>
                <a:sym typeface="Montserrat"/>
              </a:rPr>
              <a:t>1. AcceptedCmp columns</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setiap campaign memiliki bergam persentase beragam pada respon, campaign dengan persentase respon tertinggi dimiliki campaign2 tetapi memiliki accept terkecil diantara yang lain. Campaign lainnya yang memiliki dampak cukup signifikan &gt; 50% yaitu pada Campaign1 dan Campaign5.</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US" sz="1200">
                <a:latin typeface="Montserrat"/>
                <a:ea typeface="Montserrat"/>
                <a:cs typeface="Montserrat"/>
                <a:sym typeface="Montserrat"/>
              </a:rPr>
              <a:t>2. Complain</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data complain Respon terlihat jelas cenderung positif pada customer tanpa complain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14" name="Google Shape;214;p29"/>
          <p:cNvPicPr preferRelativeResize="0"/>
          <p:nvPr/>
        </p:nvPicPr>
        <p:blipFill>
          <a:blip r:embed="rId4">
            <a:alphaModFix/>
          </a:blip>
          <a:stretch>
            <a:fillRect/>
          </a:stretch>
        </p:blipFill>
        <p:spPr>
          <a:xfrm>
            <a:off x="651700" y="1502475"/>
            <a:ext cx="6666825" cy="44237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A close up of a logo&#10;&#10;Description automatically generated" id="219" name="Google Shape;219;p3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20" name="Google Shape;220;p30"/>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21" name="Google Shape;221;p3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22" name="Google Shape;222;p30"/>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23" name="Google Shape;223;p30"/>
          <p:cNvSpPr txBox="1"/>
          <p:nvPr/>
        </p:nvSpPr>
        <p:spPr>
          <a:xfrm>
            <a:off x="1233222" y="4868846"/>
            <a:ext cx="10533000" cy="1754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200">
                <a:latin typeface="Montserrat"/>
                <a:ea typeface="Montserrat"/>
                <a:cs typeface="Montserrat"/>
                <a:sym typeface="Montserrat"/>
              </a:rPr>
              <a:t>Categorical multivariate chart and data comment</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1. Mnt columns</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kelompok kolom ini terdapat perbedaan distribusi terhadap response dimana penerima response memiliki nilai Mnt atau spend yang lebih tinggi dari pada yang tidak merespon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24" name="Google Shape;224;p30"/>
          <p:cNvPicPr preferRelativeResize="0"/>
          <p:nvPr/>
        </p:nvPicPr>
        <p:blipFill>
          <a:blip r:embed="rId4">
            <a:alphaModFix/>
          </a:blip>
          <a:stretch>
            <a:fillRect/>
          </a:stretch>
        </p:blipFill>
        <p:spPr>
          <a:xfrm>
            <a:off x="1358825" y="1449875"/>
            <a:ext cx="10210800" cy="335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close up of a logo&#10;&#10;Description automatically generated" id="229" name="Google Shape;229;p31"/>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30" name="Google Shape;230;p31"/>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31" name="Google Shape;231;p31"/>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32" name="Google Shape;232;p31"/>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33" name="Google Shape;233;p31"/>
          <p:cNvSpPr txBox="1"/>
          <p:nvPr/>
        </p:nvSpPr>
        <p:spPr>
          <a:xfrm>
            <a:off x="1520471" y="4737196"/>
            <a:ext cx="10150200" cy="2031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200">
                <a:latin typeface="Montserrat"/>
                <a:ea typeface="Montserrat"/>
                <a:cs typeface="Montserrat"/>
                <a:sym typeface="Montserrat"/>
              </a:rPr>
              <a:t>Numerical multivariate chart and data comment</a:t>
            </a:r>
            <a:endParaRPr b="1" sz="1200">
              <a:latin typeface="Montserrat"/>
              <a:ea typeface="Montserrat"/>
              <a:cs typeface="Montserrat"/>
              <a:sym typeface="Montserrat"/>
            </a:endParaRPr>
          </a:p>
          <a:p>
            <a:pPr indent="0" lvl="0" marL="0" rtl="0" algn="l">
              <a:lnSpc>
                <a:spcPct val="150000"/>
              </a:lnSpc>
              <a:spcBef>
                <a:spcPts val="0"/>
              </a:spcBef>
              <a:spcAft>
                <a:spcPts val="0"/>
              </a:spcAft>
              <a:buNone/>
            </a:pPr>
            <a:r>
              <a:rPr lang="en-US" sz="1200">
                <a:latin typeface="Montserrat"/>
                <a:ea typeface="Montserrat"/>
                <a:cs typeface="Montserrat"/>
                <a:sym typeface="Montserrat"/>
              </a:rPr>
              <a:t>1. Nums columns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en-US" sz="1200">
                <a:latin typeface="Montserrat"/>
                <a:ea typeface="Montserrat"/>
                <a:cs typeface="Montserrat"/>
                <a:sym typeface="Montserrat"/>
              </a:rPr>
              <a:t>Pada kelompok kolom ini terdapat beberapa perbedaan pada setia kolomnya pada kolom NumWebPurchases, NumCatalogPurchases,NumWebVisitsMonth memiliki distribusi yang signifikan terhadap response, sedangkan pada kolom NumDealsPurchases, NumStorePurchases tidak ada perbedaan yang signifikan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34" name="Google Shape;234;p31"/>
          <p:cNvPicPr preferRelativeResize="0"/>
          <p:nvPr/>
        </p:nvPicPr>
        <p:blipFill>
          <a:blip r:embed="rId4">
            <a:alphaModFix/>
          </a:blip>
          <a:stretch>
            <a:fillRect/>
          </a:stretch>
        </p:blipFill>
        <p:spPr>
          <a:xfrm>
            <a:off x="1289815" y="1371600"/>
            <a:ext cx="10210800" cy="335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A close up of a logo&#10;&#10;Description automatically generated" id="239" name="Google Shape;239;p3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40" name="Google Shape;240;p32"/>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41" name="Google Shape;241;p32"/>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42" name="Google Shape;242;p32"/>
          <p:cNvSpPr txBox="1"/>
          <p:nvPr>
            <p:ph idx="1" type="body"/>
          </p:nvPr>
        </p:nvSpPr>
        <p:spPr>
          <a:xfrm>
            <a:off x="4863825" y="86718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1600"/>
              </a:spcAft>
              <a:buSzPts val="275"/>
              <a:buNone/>
            </a:pPr>
            <a:r>
              <a:rPr b="1" lang="en-US" sz="1800"/>
              <a:t>BUSINESS INSIGHT</a:t>
            </a:r>
            <a:endParaRPr sz="1800"/>
          </a:p>
        </p:txBody>
      </p:sp>
      <p:sp>
        <p:nvSpPr>
          <p:cNvPr id="243" name="Google Shape;243;p32"/>
          <p:cNvSpPr txBox="1"/>
          <p:nvPr/>
        </p:nvSpPr>
        <p:spPr>
          <a:xfrm>
            <a:off x="1520475" y="1609825"/>
            <a:ext cx="9635700" cy="482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Education customer dengan background pendidikan Graduation,PhD,Master memiliki tingkat response yang tinggi sehingga dengan mentargetkan campaign pada parameter tersebut dapat meningkatkan conversion rate.</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Marital terdapat beberapa kelompok yang memiliki respon yang tinggi sehingga perlu disegmentasi lebih lanjut untuk mendapatkan target yang lebih terfokus untuk meningkatkan respon</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Kidhome dan Teenhome memiliki korelasi negatif sehingga mentargetkan customer dengan jumlah Kidhome dan Teenhome &lt; 2 dapat meningkatkan response customer.</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Dari segi jenis campaign yang memiliki tingkat respon yang tinggi, campaign 1 dan 5 dapat menjadi opsi untuk meningkatkan conversion rate pada campaign selanjutnya</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segi jumlah pembelian terdapat perbedaan yang jelas pada jenis produk Wines sehingga campaign pada target customer yang membeli produk Wines dapat meningkatkan response campaign.</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Customer yang cenderung response memiliki aktivitas yang tinggi pada pembelian Catalog sehingga dapat menjadi alternatif campaign untuk difokuskan pada aktivitas tersebut untuk meningkatkan response</a:t>
            </a:r>
            <a:endParaRPr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close up of a logo&#10;&#10;Description automatically generated" id="248" name="Google Shape;248;p33"/>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49" name="Google Shape;249;p33"/>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50" name="Google Shape;250;p33"/>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51" name="Google Shape;251;p33"/>
          <p:cNvSpPr txBox="1"/>
          <p:nvPr>
            <p:ph idx="1" type="body"/>
          </p:nvPr>
        </p:nvSpPr>
        <p:spPr>
          <a:xfrm>
            <a:off x="6009825" y="894925"/>
            <a:ext cx="6570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1600"/>
              </a:spcAft>
              <a:buSzPts val="275"/>
              <a:buNone/>
            </a:pPr>
            <a:r>
              <a:rPr b="1" lang="en-US" sz="1800"/>
              <a:t>GIT</a:t>
            </a:r>
            <a:endParaRPr sz="1800"/>
          </a:p>
        </p:txBody>
      </p:sp>
      <p:sp>
        <p:nvSpPr>
          <p:cNvPr id="252" name="Google Shape;252;p33"/>
          <p:cNvSpPr txBox="1"/>
          <p:nvPr/>
        </p:nvSpPr>
        <p:spPr>
          <a:xfrm>
            <a:off x="4413725" y="5628475"/>
            <a:ext cx="4590600" cy="1223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300">
                <a:latin typeface="Montserrat"/>
                <a:ea typeface="Montserrat"/>
                <a:cs typeface="Montserrat"/>
                <a:sym typeface="Montserrat"/>
              </a:rPr>
              <a:t>https://github.com/jarni66/Rakamin_Project</a:t>
            </a:r>
            <a:endParaRPr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53" name="Google Shape;253;p33"/>
          <p:cNvPicPr preferRelativeResize="0"/>
          <p:nvPr/>
        </p:nvPicPr>
        <p:blipFill>
          <a:blip r:embed="rId4">
            <a:alphaModFix/>
          </a:blip>
          <a:stretch>
            <a:fillRect/>
          </a:stretch>
        </p:blipFill>
        <p:spPr>
          <a:xfrm>
            <a:off x="2022975" y="1415484"/>
            <a:ext cx="8859924" cy="41295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1041725" y="968875"/>
            <a:ext cx="10533000" cy="5757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Problem statement</a:t>
            </a:r>
            <a:endParaRPr sz="2000">
              <a:solidFill>
                <a:schemeClr val="dk1"/>
              </a:solidFill>
              <a:latin typeface="Dosis"/>
              <a:ea typeface="Dosis"/>
              <a:cs typeface="Dosis"/>
              <a:sym typeface="Dosis"/>
            </a:endParaRPr>
          </a:p>
          <a:p>
            <a:pPr indent="-381000" lvl="1" marL="914400" rtl="0" algn="just">
              <a:lnSpc>
                <a:spcPct val="150000"/>
              </a:lnSpc>
              <a:spcBef>
                <a:spcPts val="0"/>
              </a:spcBef>
              <a:spcAft>
                <a:spcPts val="0"/>
              </a:spcAft>
              <a:buClr>
                <a:schemeClr val="dk1"/>
              </a:buClr>
              <a:buSzPts val="2400"/>
              <a:buFont typeface="Dosis Medium"/>
              <a:buChar char="○"/>
            </a:pPr>
            <a:r>
              <a:rPr lang="en-US" sz="1500">
                <a:solidFill>
                  <a:schemeClr val="dk1"/>
                </a:solidFill>
                <a:latin typeface="Dosis Medium"/>
                <a:ea typeface="Dosis Medium"/>
                <a:cs typeface="Dosis Medium"/>
                <a:sym typeface="Dosis Medium"/>
              </a:rPr>
              <a:t>Marketing campaign yang dilakukan sebuah perusahaan tidak efisien dengan conversion rate 15,03%.</a:t>
            </a:r>
            <a:endParaRPr sz="2400">
              <a:solidFill>
                <a:schemeClr val="dk1"/>
              </a:solidFill>
              <a:latin typeface="Dosis Medium"/>
              <a:ea typeface="Dosis Medium"/>
              <a:cs typeface="Dosis Medium"/>
              <a:sym typeface="Dosis Medium"/>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Role</a:t>
            </a:r>
            <a:endParaRPr sz="2000">
              <a:solidFill>
                <a:schemeClr val="dk1"/>
              </a:solidFill>
              <a:latin typeface="Dosis"/>
              <a:ea typeface="Dosis"/>
              <a:cs typeface="Dosis"/>
              <a:sym typeface="Dosis"/>
            </a:endParaRPr>
          </a:p>
          <a:p>
            <a:pPr indent="0" lvl="0" marL="457200" rtl="0" algn="just">
              <a:lnSpc>
                <a:spcPct val="150000"/>
              </a:lnSpc>
              <a:spcBef>
                <a:spcPts val="0"/>
              </a:spcBef>
              <a:spcAft>
                <a:spcPts val="0"/>
              </a:spcAft>
              <a:buNone/>
            </a:pPr>
            <a:r>
              <a:rPr lang="en-US" sz="1500">
                <a:solidFill>
                  <a:schemeClr val="dk1"/>
                </a:solidFill>
                <a:latin typeface="Dosis Medium"/>
                <a:ea typeface="Dosis Medium"/>
                <a:cs typeface="Dosis Medium"/>
                <a:sym typeface="Dosis Medium"/>
              </a:rPr>
              <a:t>PT SciData Solution sebagai tim data scientist yang bertanggung jawab untuk memberikan solusi dari performa kampanye marketing. </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Nizar 		: Lead Data Science</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Alvin 		: Machine Learning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Fahad 	: Data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Afriansyah 	: Machine Learning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Tsaniya 	: BI Analytics</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Rizky 		: Data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Vida 		: Data Analyst</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Dean		: Machine Learning Engineer</a:t>
            </a:r>
            <a:endParaRPr sz="1500">
              <a:solidFill>
                <a:schemeClr val="dk1"/>
              </a:solidFill>
              <a:latin typeface="Dosis Medium"/>
              <a:ea typeface="Dosis Medium"/>
              <a:cs typeface="Dosis Medium"/>
              <a:sym typeface="Dosis Medium"/>
            </a:endParaRPr>
          </a:p>
          <a:p>
            <a:pPr indent="0" lvl="0" marL="457200" marR="0" rtl="0" algn="l">
              <a:lnSpc>
                <a:spcPct val="150000"/>
              </a:lnSpc>
              <a:spcBef>
                <a:spcPts val="0"/>
              </a:spcBef>
              <a:spcAft>
                <a:spcPts val="0"/>
              </a:spcAft>
              <a:buNone/>
            </a:pPr>
            <a:r>
              <a:t/>
            </a:r>
            <a:endParaRPr sz="3000">
              <a:solidFill>
                <a:schemeClr val="dk1"/>
              </a:solidFill>
              <a:latin typeface="Dosis"/>
              <a:ea typeface="Dosis"/>
              <a:cs typeface="Dosis"/>
              <a:sym typeface="Dosis"/>
            </a:endParaRPr>
          </a:p>
        </p:txBody>
      </p:sp>
      <p:sp>
        <p:nvSpPr>
          <p:cNvPr id="74" name="Google Shape;74;p16"/>
          <p:cNvSpPr txBox="1"/>
          <p:nvPr/>
        </p:nvSpPr>
        <p:spPr>
          <a:xfrm>
            <a:off x="1041720" y="24609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0</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close up of a logo&#10;&#10;Description automatically generated" id="258" name="Google Shape;258;p34"/>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59" name="Google Shape;259;p34"/>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60" name="Google Shape;260;p34"/>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61" name="Google Shape;261;p34"/>
          <p:cNvSpPr txBox="1"/>
          <p:nvPr/>
        </p:nvSpPr>
        <p:spPr>
          <a:xfrm>
            <a:off x="1136000" y="1214525"/>
            <a:ext cx="10111800" cy="478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2" name="Google Shape;262;p34"/>
          <p:cNvSpPr txBox="1"/>
          <p:nvPr/>
        </p:nvSpPr>
        <p:spPr>
          <a:xfrm>
            <a:off x="1187400" y="1163050"/>
            <a:ext cx="87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Untuk melakukan suatu tahap Data Pre-processing, maka terdapat beberapa proses seperti :</a:t>
            </a:r>
            <a:endParaRPr>
              <a:latin typeface="Montserrat"/>
              <a:ea typeface="Montserrat"/>
              <a:cs typeface="Montserrat"/>
              <a:sym typeface="Montserrat"/>
            </a:endParaRPr>
          </a:p>
        </p:txBody>
      </p:sp>
      <p:pic>
        <p:nvPicPr>
          <p:cNvPr id="263" name="Google Shape;263;p34"/>
          <p:cNvPicPr preferRelativeResize="0"/>
          <p:nvPr/>
        </p:nvPicPr>
        <p:blipFill>
          <a:blip r:embed="rId4">
            <a:alphaModFix/>
          </a:blip>
          <a:stretch>
            <a:fillRect/>
          </a:stretch>
        </p:blipFill>
        <p:spPr>
          <a:xfrm>
            <a:off x="1493075" y="2123338"/>
            <a:ext cx="2676525" cy="476250"/>
          </a:xfrm>
          <a:prstGeom prst="rect">
            <a:avLst/>
          </a:prstGeom>
          <a:noFill/>
          <a:ln>
            <a:noFill/>
          </a:ln>
        </p:spPr>
      </p:pic>
      <p:sp>
        <p:nvSpPr>
          <p:cNvPr id="264" name="Google Shape;264;p34"/>
          <p:cNvSpPr txBox="1"/>
          <p:nvPr/>
        </p:nvSpPr>
        <p:spPr>
          <a:xfrm>
            <a:off x="1166084" y="1650275"/>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1</a:t>
            </a:r>
            <a:endParaRPr b="1">
              <a:latin typeface="Montserrat"/>
              <a:ea typeface="Montserrat"/>
              <a:cs typeface="Montserrat"/>
              <a:sym typeface="Montserrat"/>
            </a:endParaRPr>
          </a:p>
        </p:txBody>
      </p:sp>
      <p:sp>
        <p:nvSpPr>
          <p:cNvPr id="265" name="Google Shape;265;p34"/>
          <p:cNvSpPr txBox="1"/>
          <p:nvPr/>
        </p:nvSpPr>
        <p:spPr>
          <a:xfrm>
            <a:off x="4420275" y="2109175"/>
            <a:ext cx="7492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Dengan metode disamping ini, output yang ditampilkan untuk meng-</a:t>
            </a:r>
            <a:r>
              <a:rPr i="1" lang="en-US">
                <a:latin typeface="Montserrat"/>
                <a:ea typeface="Montserrat"/>
                <a:cs typeface="Montserrat"/>
                <a:sym typeface="Montserrat"/>
              </a:rPr>
              <a:t>handle missing value </a:t>
            </a:r>
            <a:r>
              <a:rPr lang="en-US">
                <a:latin typeface="Montserrat"/>
                <a:ea typeface="Montserrat"/>
                <a:cs typeface="Montserrat"/>
                <a:sym typeface="Montserrat"/>
              </a:rPr>
              <a:t>dapat dianalisis seperti adanya missing value pada kolom income dengan jumlah 24, nilai ini cenderung kecil dibandingkan dengan keseluruhan data (2240) sehingga diperkirakan tidak akan berpengaruh pada model. Dengan presentase 1% missing terhadap total data maka akan didrop.</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66" name="Google Shape;266;p34"/>
          <p:cNvPicPr preferRelativeResize="0"/>
          <p:nvPr/>
        </p:nvPicPr>
        <p:blipFill>
          <a:blip r:embed="rId5">
            <a:alphaModFix/>
          </a:blip>
          <a:stretch>
            <a:fillRect/>
          </a:stretch>
        </p:blipFill>
        <p:spPr>
          <a:xfrm>
            <a:off x="1493075" y="2672475"/>
            <a:ext cx="1771650" cy="485775"/>
          </a:xfrm>
          <a:prstGeom prst="rect">
            <a:avLst/>
          </a:prstGeom>
          <a:noFill/>
          <a:ln>
            <a:noFill/>
          </a:ln>
        </p:spPr>
      </p:pic>
      <p:sp>
        <p:nvSpPr>
          <p:cNvPr id="267" name="Google Shape;267;p34"/>
          <p:cNvSpPr txBox="1"/>
          <p:nvPr/>
        </p:nvSpPr>
        <p:spPr>
          <a:xfrm>
            <a:off x="1422625" y="1650275"/>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Missing Value</a:t>
            </a:r>
            <a:endParaRPr i="1">
              <a:latin typeface="Montserrat"/>
              <a:ea typeface="Montserrat"/>
              <a:cs typeface="Montserrat"/>
              <a:sym typeface="Montserrat"/>
            </a:endParaRPr>
          </a:p>
        </p:txBody>
      </p:sp>
      <p:pic>
        <p:nvPicPr>
          <p:cNvPr id="268" name="Google Shape;268;p34"/>
          <p:cNvPicPr preferRelativeResize="0"/>
          <p:nvPr/>
        </p:nvPicPr>
        <p:blipFill>
          <a:blip r:embed="rId6">
            <a:alphaModFix/>
          </a:blip>
          <a:stretch>
            <a:fillRect/>
          </a:stretch>
        </p:blipFill>
        <p:spPr>
          <a:xfrm>
            <a:off x="1493075" y="3231125"/>
            <a:ext cx="1514475" cy="447675"/>
          </a:xfrm>
          <a:prstGeom prst="rect">
            <a:avLst/>
          </a:prstGeom>
          <a:noFill/>
          <a:ln>
            <a:noFill/>
          </a:ln>
        </p:spPr>
      </p:pic>
      <p:sp>
        <p:nvSpPr>
          <p:cNvPr id="269" name="Google Shape;269;p34"/>
          <p:cNvSpPr txBox="1"/>
          <p:nvPr/>
        </p:nvSpPr>
        <p:spPr>
          <a:xfrm>
            <a:off x="1041734" y="3790175"/>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2</a:t>
            </a:r>
            <a:endParaRPr b="1">
              <a:latin typeface="Montserrat"/>
              <a:ea typeface="Montserrat"/>
              <a:cs typeface="Montserrat"/>
              <a:sym typeface="Montserrat"/>
            </a:endParaRPr>
          </a:p>
        </p:txBody>
      </p:sp>
      <p:sp>
        <p:nvSpPr>
          <p:cNvPr id="270" name="Google Shape;270;p34"/>
          <p:cNvSpPr txBox="1"/>
          <p:nvPr/>
        </p:nvSpPr>
        <p:spPr>
          <a:xfrm>
            <a:off x="1422625" y="3790175"/>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Duplicate</a:t>
            </a:r>
            <a:endParaRPr i="1">
              <a:latin typeface="Montserrat"/>
              <a:ea typeface="Montserrat"/>
              <a:cs typeface="Montserrat"/>
              <a:sym typeface="Montserrat"/>
            </a:endParaRPr>
          </a:p>
        </p:txBody>
      </p:sp>
      <p:pic>
        <p:nvPicPr>
          <p:cNvPr id="271" name="Google Shape;271;p34"/>
          <p:cNvPicPr preferRelativeResize="0"/>
          <p:nvPr/>
        </p:nvPicPr>
        <p:blipFill>
          <a:blip r:embed="rId7">
            <a:alphaModFix/>
          </a:blip>
          <a:stretch>
            <a:fillRect/>
          </a:stretch>
        </p:blipFill>
        <p:spPr>
          <a:xfrm>
            <a:off x="1508225" y="4195900"/>
            <a:ext cx="3162300" cy="504825"/>
          </a:xfrm>
          <a:prstGeom prst="rect">
            <a:avLst/>
          </a:prstGeom>
          <a:noFill/>
          <a:ln>
            <a:noFill/>
          </a:ln>
        </p:spPr>
      </p:pic>
      <p:sp>
        <p:nvSpPr>
          <p:cNvPr id="272" name="Google Shape;272;p34"/>
          <p:cNvSpPr txBox="1"/>
          <p:nvPr/>
        </p:nvSpPr>
        <p:spPr>
          <a:xfrm>
            <a:off x="4699500" y="4248213"/>
            <a:ext cx="74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Output menunjukan tidak adanya nilai yang duplikat pada data</a:t>
            </a:r>
            <a:endParaRPr>
              <a:latin typeface="Montserrat"/>
              <a:ea typeface="Montserrat"/>
              <a:cs typeface="Montserrat"/>
              <a:sym typeface="Montserrat"/>
            </a:endParaRPr>
          </a:p>
        </p:txBody>
      </p:sp>
      <p:sp>
        <p:nvSpPr>
          <p:cNvPr id="273" name="Google Shape;273;p34"/>
          <p:cNvSpPr txBox="1"/>
          <p:nvPr/>
        </p:nvSpPr>
        <p:spPr>
          <a:xfrm>
            <a:off x="1041734" y="4909409"/>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3</a:t>
            </a:r>
            <a:endParaRPr b="1">
              <a:latin typeface="Montserrat"/>
              <a:ea typeface="Montserrat"/>
              <a:cs typeface="Montserrat"/>
              <a:sym typeface="Montserrat"/>
            </a:endParaRPr>
          </a:p>
        </p:txBody>
      </p:sp>
      <p:sp>
        <p:nvSpPr>
          <p:cNvPr id="274" name="Google Shape;274;p34"/>
          <p:cNvSpPr txBox="1"/>
          <p:nvPr/>
        </p:nvSpPr>
        <p:spPr>
          <a:xfrm>
            <a:off x="1397375" y="4897354"/>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Outlier</a:t>
            </a:r>
            <a:endParaRPr i="1">
              <a:latin typeface="Montserrat"/>
              <a:ea typeface="Montserrat"/>
              <a:cs typeface="Montserrat"/>
              <a:sym typeface="Montserrat"/>
            </a:endParaRPr>
          </a:p>
        </p:txBody>
      </p:sp>
      <p:pic>
        <p:nvPicPr>
          <p:cNvPr id="275" name="Google Shape;275;p34"/>
          <p:cNvPicPr preferRelativeResize="0"/>
          <p:nvPr/>
        </p:nvPicPr>
        <p:blipFill rotWithShape="1">
          <a:blip r:embed="rId8">
            <a:alphaModFix/>
          </a:blip>
          <a:srcRect b="6638" l="5308" r="20441" t="0"/>
          <a:stretch/>
        </p:blipFill>
        <p:spPr>
          <a:xfrm>
            <a:off x="1508225" y="5294025"/>
            <a:ext cx="2036775" cy="400200"/>
          </a:xfrm>
          <a:prstGeom prst="rect">
            <a:avLst/>
          </a:prstGeom>
          <a:noFill/>
          <a:ln>
            <a:noFill/>
          </a:ln>
        </p:spPr>
      </p:pic>
      <p:sp>
        <p:nvSpPr>
          <p:cNvPr id="276" name="Google Shape;276;p34"/>
          <p:cNvSpPr txBox="1"/>
          <p:nvPr/>
        </p:nvSpPr>
        <p:spPr>
          <a:xfrm>
            <a:off x="3755300" y="5229963"/>
            <a:ext cx="74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selain dilihat dari deskriptif stastistik dengan metode disamping, terdapat beberapa metode dengan visualisasi data sehingga dapat terlihat outliernya untuk mempermudah handling ourlier.</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A close up of a logo&#10;&#10;Description automatically generated" id="281" name="Google Shape;281;p3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82" name="Google Shape;282;p35"/>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83" name="Google Shape;283;p35"/>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84" name="Google Shape;284;p35"/>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5" name="Google Shape;285;p35"/>
          <p:cNvSpPr txBox="1"/>
          <p:nvPr/>
        </p:nvSpPr>
        <p:spPr>
          <a:xfrm>
            <a:off x="4269725" y="5731850"/>
            <a:ext cx="407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Melihat outlier dari sisi response pelanggan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86" name="Google Shape;286;p35"/>
          <p:cNvPicPr preferRelativeResize="0"/>
          <p:nvPr/>
        </p:nvPicPr>
        <p:blipFill>
          <a:blip r:embed="rId4">
            <a:alphaModFix/>
          </a:blip>
          <a:stretch>
            <a:fillRect/>
          </a:stretch>
        </p:blipFill>
        <p:spPr>
          <a:xfrm>
            <a:off x="1865925" y="1126137"/>
            <a:ext cx="8651954" cy="4605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A close up of a logo&#10;&#10;Description automatically generated" id="291" name="Google Shape;291;p36"/>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92" name="Google Shape;292;p36"/>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93" name="Google Shape;293;p36"/>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94" name="Google Shape;294;p36"/>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5" name="Google Shape;295;p36"/>
          <p:cNvSpPr txBox="1"/>
          <p:nvPr/>
        </p:nvSpPr>
        <p:spPr>
          <a:xfrm>
            <a:off x="4836950" y="2301600"/>
            <a:ext cx="6598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Dari gambar disamping, karena outliers mayoritas dibawah 1% maka kita akan menggunakan Z- Score untuk handling outliers. Kolom Response kita exclude karena merupakan target dan kolom AcceptedCmp dan Complain yang merupakan </a:t>
            </a:r>
            <a:r>
              <a:rPr i="1" lang="en-US">
                <a:latin typeface="Montserrat"/>
                <a:ea typeface="Montserrat"/>
                <a:cs typeface="Montserrat"/>
                <a:sym typeface="Montserrat"/>
              </a:rPr>
              <a:t>categorical</a:t>
            </a:r>
            <a:r>
              <a:rPr lang="en-US">
                <a:latin typeface="Montserrat"/>
                <a:ea typeface="Montserrat"/>
                <a:cs typeface="Montserrat"/>
                <a:sym typeface="Montserrat"/>
              </a:rPr>
              <a:t>.  Berikut dibawah ini kolom</a:t>
            </a:r>
            <a:r>
              <a:rPr i="1" lang="en-US">
                <a:latin typeface="Montserrat"/>
                <a:ea typeface="Montserrat"/>
                <a:cs typeface="Montserrat"/>
                <a:sym typeface="Montserrat"/>
              </a:rPr>
              <a:t> numerical</a:t>
            </a:r>
            <a:r>
              <a:rPr lang="en-US">
                <a:latin typeface="Montserrat"/>
                <a:ea typeface="Montserrat"/>
                <a:cs typeface="Montserrat"/>
                <a:sym typeface="Montserrat"/>
              </a:rPr>
              <a:t> untuk </a:t>
            </a:r>
            <a:r>
              <a:rPr i="1" lang="en-US">
                <a:latin typeface="Montserrat"/>
                <a:ea typeface="Montserrat"/>
                <a:cs typeface="Montserrat"/>
                <a:sym typeface="Montserrat"/>
              </a:rPr>
              <a:t>handling outlier</a:t>
            </a:r>
            <a:r>
              <a:rPr lang="en-US">
                <a:latin typeface="Montserrat"/>
                <a:ea typeface="Montserrat"/>
                <a:cs typeface="Montserrat"/>
                <a:sym typeface="Montserrat"/>
              </a:rPr>
              <a:t> menggunakan Z-Score :</a:t>
            </a:r>
            <a:endParaRPr>
              <a:latin typeface="Montserrat"/>
              <a:ea typeface="Montserrat"/>
              <a:cs typeface="Montserrat"/>
              <a:sym typeface="Montserrat"/>
            </a:endParaRPr>
          </a:p>
        </p:txBody>
      </p:sp>
      <p:pic>
        <p:nvPicPr>
          <p:cNvPr id="296" name="Google Shape;296;p36"/>
          <p:cNvPicPr preferRelativeResize="0"/>
          <p:nvPr/>
        </p:nvPicPr>
        <p:blipFill>
          <a:blip r:embed="rId4">
            <a:alphaModFix/>
          </a:blip>
          <a:stretch>
            <a:fillRect/>
          </a:stretch>
        </p:blipFill>
        <p:spPr>
          <a:xfrm>
            <a:off x="1041721" y="1335550"/>
            <a:ext cx="3492061" cy="4645876"/>
          </a:xfrm>
          <a:prstGeom prst="rect">
            <a:avLst/>
          </a:prstGeom>
          <a:noFill/>
          <a:ln>
            <a:noFill/>
          </a:ln>
        </p:spPr>
      </p:pic>
      <p:pic>
        <p:nvPicPr>
          <p:cNvPr id="297" name="Google Shape;297;p36"/>
          <p:cNvPicPr preferRelativeResize="0"/>
          <p:nvPr/>
        </p:nvPicPr>
        <p:blipFill rotWithShape="1">
          <a:blip r:embed="rId5">
            <a:alphaModFix/>
          </a:blip>
          <a:srcRect b="0" l="16819" r="0" t="0"/>
          <a:stretch/>
        </p:blipFill>
        <p:spPr>
          <a:xfrm>
            <a:off x="4772475" y="3936275"/>
            <a:ext cx="7204676" cy="941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close up of a logo&#10;&#10;Description automatically generated" id="302" name="Google Shape;302;p37"/>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03" name="Google Shape;303;p37"/>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04" name="Google Shape;304;p37"/>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05" name="Google Shape;305;p37"/>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6" name="Google Shape;306;p37"/>
          <p:cNvSpPr txBox="1"/>
          <p:nvPr/>
        </p:nvSpPr>
        <p:spPr>
          <a:xfrm>
            <a:off x="1298250" y="1404475"/>
            <a:ext cx="99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Kita lakukan label encode(LE) dan One Hot Encoding(OHE) pada Education dan OHE pada Marital_Status</a:t>
            </a:r>
            <a:endParaRPr>
              <a:latin typeface="Montserrat"/>
              <a:ea typeface="Montserrat"/>
              <a:cs typeface="Montserrat"/>
              <a:sym typeface="Montserrat"/>
            </a:endParaRPr>
          </a:p>
        </p:txBody>
      </p:sp>
      <p:sp>
        <p:nvSpPr>
          <p:cNvPr id="307" name="Google Shape;307;p37"/>
          <p:cNvSpPr txBox="1"/>
          <p:nvPr/>
        </p:nvSpPr>
        <p:spPr>
          <a:xfrm>
            <a:off x="990159" y="101633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4</a:t>
            </a:r>
            <a:endParaRPr b="1">
              <a:latin typeface="Montserrat"/>
              <a:ea typeface="Montserrat"/>
              <a:cs typeface="Montserrat"/>
              <a:sym typeface="Montserrat"/>
            </a:endParaRPr>
          </a:p>
        </p:txBody>
      </p:sp>
      <p:sp>
        <p:nvSpPr>
          <p:cNvPr id="308" name="Google Shape;308;p37"/>
          <p:cNvSpPr txBox="1"/>
          <p:nvPr/>
        </p:nvSpPr>
        <p:spPr>
          <a:xfrm>
            <a:off x="1345800" y="100427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Encoding</a:t>
            </a:r>
            <a:endParaRPr i="1">
              <a:latin typeface="Montserrat"/>
              <a:ea typeface="Montserrat"/>
              <a:cs typeface="Montserrat"/>
              <a:sym typeface="Montserrat"/>
            </a:endParaRPr>
          </a:p>
        </p:txBody>
      </p:sp>
      <p:sp>
        <p:nvSpPr>
          <p:cNvPr id="309" name="Google Shape;309;p37"/>
          <p:cNvSpPr txBox="1"/>
          <p:nvPr/>
        </p:nvSpPr>
        <p:spPr>
          <a:xfrm>
            <a:off x="990159" y="18036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5</a:t>
            </a:r>
            <a:endParaRPr b="1">
              <a:latin typeface="Montserrat"/>
              <a:ea typeface="Montserrat"/>
              <a:cs typeface="Montserrat"/>
              <a:sym typeface="Montserrat"/>
            </a:endParaRPr>
          </a:p>
        </p:txBody>
      </p:sp>
      <p:sp>
        <p:nvSpPr>
          <p:cNvPr id="310" name="Google Shape;310;p37"/>
          <p:cNvSpPr txBox="1"/>
          <p:nvPr/>
        </p:nvSpPr>
        <p:spPr>
          <a:xfrm>
            <a:off x="1345800" y="17916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Transformation</a:t>
            </a:r>
            <a:endParaRPr i="1">
              <a:latin typeface="Montserrat"/>
              <a:ea typeface="Montserrat"/>
              <a:cs typeface="Montserrat"/>
              <a:sym typeface="Montserrat"/>
            </a:endParaRPr>
          </a:p>
        </p:txBody>
      </p:sp>
      <p:sp>
        <p:nvSpPr>
          <p:cNvPr id="311" name="Google Shape;311;p37"/>
          <p:cNvSpPr txBox="1"/>
          <p:nvPr/>
        </p:nvSpPr>
        <p:spPr>
          <a:xfrm>
            <a:off x="1298250" y="2212125"/>
            <a:ext cx="103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transformasi dilakukan dengan  log(x + 1), karena jika log(x) saja pada nilai values 0 akan menghasilkan nilai infinity sehingga visualisasi data sebagai berikut :</a:t>
            </a:r>
            <a:endParaRPr>
              <a:latin typeface="Montserrat"/>
              <a:ea typeface="Montserrat"/>
              <a:cs typeface="Montserrat"/>
              <a:sym typeface="Montserrat"/>
            </a:endParaRPr>
          </a:p>
        </p:txBody>
      </p:sp>
      <p:pic>
        <p:nvPicPr>
          <p:cNvPr id="312" name="Google Shape;312;p37"/>
          <p:cNvPicPr preferRelativeResize="0"/>
          <p:nvPr/>
        </p:nvPicPr>
        <p:blipFill rotWithShape="1">
          <a:blip r:embed="rId4">
            <a:alphaModFix/>
          </a:blip>
          <a:srcRect b="50236" l="0" r="1176" t="0"/>
          <a:stretch/>
        </p:blipFill>
        <p:spPr>
          <a:xfrm>
            <a:off x="911875" y="3030329"/>
            <a:ext cx="5322817" cy="2668975"/>
          </a:xfrm>
          <a:prstGeom prst="rect">
            <a:avLst/>
          </a:prstGeom>
          <a:noFill/>
          <a:ln>
            <a:noFill/>
          </a:ln>
        </p:spPr>
      </p:pic>
      <p:pic>
        <p:nvPicPr>
          <p:cNvPr id="313" name="Google Shape;313;p37"/>
          <p:cNvPicPr preferRelativeResize="0"/>
          <p:nvPr/>
        </p:nvPicPr>
        <p:blipFill rotWithShape="1">
          <a:blip r:embed="rId4">
            <a:alphaModFix/>
          </a:blip>
          <a:srcRect b="0" l="0" r="249" t="49315"/>
          <a:stretch/>
        </p:blipFill>
        <p:spPr>
          <a:xfrm>
            <a:off x="6330604" y="2952975"/>
            <a:ext cx="5523075" cy="2794507"/>
          </a:xfrm>
          <a:prstGeom prst="rect">
            <a:avLst/>
          </a:prstGeom>
          <a:noFill/>
          <a:ln>
            <a:noFill/>
          </a:ln>
        </p:spPr>
      </p:pic>
      <p:sp>
        <p:nvSpPr>
          <p:cNvPr id="314" name="Google Shape;314;p37"/>
          <p:cNvSpPr txBox="1"/>
          <p:nvPr/>
        </p:nvSpPr>
        <p:spPr>
          <a:xfrm>
            <a:off x="1941450" y="6010050"/>
            <a:ext cx="9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Num columns tidak kita lakukan log transformation karena cenderung tidak terlalu skewed</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 close up of a logo&#10;&#10;Description automatically generated" id="319" name="Google Shape;319;p3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20" name="Google Shape;320;p38"/>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Feature Engineering</a:t>
            </a:r>
            <a:endParaRPr/>
          </a:p>
        </p:txBody>
      </p:sp>
      <p:sp>
        <p:nvSpPr>
          <p:cNvPr id="321" name="Google Shape;321;p3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22" name="Google Shape;322;p38"/>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3" name="Google Shape;323;p38"/>
          <p:cNvSpPr txBox="1"/>
          <p:nvPr/>
        </p:nvSpPr>
        <p:spPr>
          <a:xfrm>
            <a:off x="1030775" y="1214525"/>
            <a:ext cx="1040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Kita akan mengaplikasikan Normalizaton kepada semua numerical kolom kecuali kolom Year_Birth, Kidhome, Teenhome, dan family Num columns yang akan kita lakukan </a:t>
            </a:r>
            <a:r>
              <a:rPr i="1" lang="en-US">
                <a:latin typeface="Montserrat"/>
                <a:ea typeface="Montserrat"/>
                <a:cs typeface="Montserrat"/>
                <a:sym typeface="Montserrat"/>
              </a:rPr>
              <a:t>Feature Extraction</a:t>
            </a:r>
            <a:r>
              <a:rPr lang="en-US">
                <a:latin typeface="Montserrat"/>
                <a:ea typeface="Montserrat"/>
                <a:cs typeface="Montserrat"/>
                <a:sym typeface="Montserrat"/>
              </a:rPr>
              <a:t>.</a:t>
            </a:r>
            <a:endParaRPr i="1">
              <a:latin typeface="Montserrat"/>
              <a:ea typeface="Montserrat"/>
              <a:cs typeface="Montserrat"/>
              <a:sym typeface="Montserrat"/>
            </a:endParaRPr>
          </a:p>
        </p:txBody>
      </p:sp>
      <p:sp>
        <p:nvSpPr>
          <p:cNvPr id="324" name="Google Shape;324;p38"/>
          <p:cNvSpPr txBox="1"/>
          <p:nvPr/>
        </p:nvSpPr>
        <p:spPr>
          <a:xfrm>
            <a:off x="990159" y="18036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1</a:t>
            </a:r>
            <a:endParaRPr b="1">
              <a:latin typeface="Montserrat"/>
              <a:ea typeface="Montserrat"/>
              <a:cs typeface="Montserrat"/>
              <a:sym typeface="Montserrat"/>
            </a:endParaRPr>
          </a:p>
        </p:txBody>
      </p:sp>
      <p:sp>
        <p:nvSpPr>
          <p:cNvPr id="325" name="Google Shape;325;p38"/>
          <p:cNvSpPr txBox="1"/>
          <p:nvPr/>
        </p:nvSpPr>
        <p:spPr>
          <a:xfrm>
            <a:off x="1345800" y="17916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Extraction</a:t>
            </a:r>
            <a:endParaRPr i="1">
              <a:latin typeface="Montserrat"/>
              <a:ea typeface="Montserrat"/>
              <a:cs typeface="Montserrat"/>
              <a:sym typeface="Montserrat"/>
            </a:endParaRPr>
          </a:p>
        </p:txBody>
      </p:sp>
      <p:sp>
        <p:nvSpPr>
          <p:cNvPr id="326" name="Google Shape;326;p38"/>
          <p:cNvSpPr txBox="1"/>
          <p:nvPr/>
        </p:nvSpPr>
        <p:spPr>
          <a:xfrm>
            <a:off x="1313050" y="2212125"/>
            <a:ext cx="10533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Year_Birth dapat diubah menjadi kolom age untuk memudahkan pengamatan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Kidhome dan Teenhome dapat kita transformasi menjadi kolom child karena kedua kolom ini memiliki hubungan yang sama terhadap response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monetary dari kolom Mnt family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frequency dari kolom Num family</a:t>
            </a:r>
            <a:endParaRPr>
              <a:latin typeface="Montserrat"/>
              <a:ea typeface="Montserrat"/>
              <a:cs typeface="Montserrat"/>
              <a:sym typeface="Montserrat"/>
            </a:endParaRPr>
          </a:p>
        </p:txBody>
      </p:sp>
      <p:sp>
        <p:nvSpPr>
          <p:cNvPr id="327" name="Google Shape;327;p38"/>
          <p:cNvSpPr txBox="1"/>
          <p:nvPr/>
        </p:nvSpPr>
        <p:spPr>
          <a:xfrm>
            <a:off x="894750" y="5945650"/>
            <a:ext cx="10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Setelah itu, untuk menentukan Feature Selection dengan melihat Correlation Check menggunakan Heatmap</a:t>
            </a:r>
            <a:endParaRPr i="1">
              <a:latin typeface="Montserrat"/>
              <a:ea typeface="Montserrat"/>
              <a:cs typeface="Montserrat"/>
              <a:sym typeface="Montserrat"/>
            </a:endParaRPr>
          </a:p>
        </p:txBody>
      </p:sp>
      <p:pic>
        <p:nvPicPr>
          <p:cNvPr id="328" name="Google Shape;328;p38"/>
          <p:cNvPicPr preferRelativeResize="0"/>
          <p:nvPr/>
        </p:nvPicPr>
        <p:blipFill>
          <a:blip r:embed="rId4">
            <a:alphaModFix/>
          </a:blip>
          <a:stretch>
            <a:fillRect/>
          </a:stretch>
        </p:blipFill>
        <p:spPr>
          <a:xfrm>
            <a:off x="990138" y="3482475"/>
            <a:ext cx="3705225" cy="2495550"/>
          </a:xfrm>
          <a:prstGeom prst="rect">
            <a:avLst/>
          </a:prstGeom>
          <a:noFill/>
          <a:ln>
            <a:noFill/>
          </a:ln>
        </p:spPr>
      </p:pic>
      <p:sp>
        <p:nvSpPr>
          <p:cNvPr id="329" name="Google Shape;329;p38"/>
          <p:cNvSpPr txBox="1"/>
          <p:nvPr/>
        </p:nvSpPr>
        <p:spPr>
          <a:xfrm>
            <a:off x="5091250" y="4071625"/>
            <a:ext cx="51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dari visualisasi income disamping, kami mencoba membuat kolom baru dengan dibuat menjadi 3 kategori Low, Medium dan High</a:t>
            </a:r>
            <a:endParaRPr i="1">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A close up of a logo&#10;&#10;Description automatically generated" id="334" name="Google Shape;334;p3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35" name="Google Shape;335;p39"/>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36" name="Google Shape;336;p3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37" name="Google Shape;337;p39"/>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38" name="Google Shape;338;p39"/>
          <p:cNvPicPr preferRelativeResize="0"/>
          <p:nvPr/>
        </p:nvPicPr>
        <p:blipFill>
          <a:blip r:embed="rId4">
            <a:alphaModFix/>
          </a:blip>
          <a:stretch>
            <a:fillRect/>
          </a:stretch>
        </p:blipFill>
        <p:spPr>
          <a:xfrm>
            <a:off x="4691244" y="200447"/>
            <a:ext cx="6163074" cy="6499774"/>
          </a:xfrm>
          <a:prstGeom prst="rect">
            <a:avLst/>
          </a:prstGeom>
          <a:noFill/>
          <a:ln>
            <a:noFill/>
          </a:ln>
        </p:spPr>
      </p:pic>
      <p:sp>
        <p:nvSpPr>
          <p:cNvPr id="339" name="Google Shape;339;p39"/>
          <p:cNvSpPr txBox="1"/>
          <p:nvPr/>
        </p:nvSpPr>
        <p:spPr>
          <a:xfrm>
            <a:off x="564300" y="1214525"/>
            <a:ext cx="41442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latin typeface="Montserrat"/>
                <a:ea typeface="Montserrat"/>
                <a:cs typeface="Montserrat"/>
                <a:sym typeface="Montserrat"/>
              </a:rPr>
              <a:t>Terdapat beberapa improvement pada korelasi dengan adanya feature extraction :</a:t>
            </a:r>
            <a:endParaRPr i="1" sz="13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childs memiliki korelasi -0.17 terhadap response sedangkan kolom pembentuknya hanya memiliki -0.15 da -0.08</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monetary memiliki korelasi 0.27 terhadap response sedangkan korelasi pada famili kolom Mnt memiliki korelasi tertinggi pada 0.25</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frequency memiliki korelasi 0.16 sedangkan korelasi pada famili kolom Num memiliki korelasi tertinggi pada 0.23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age tidak terjadi perbedaan yang signifikan terhadap kolom pembentuknya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Total cmp memiliki korelasi 0.43 terhadap target sedangkan famili kolom AccCmp memiliki korelasi tertinggi pada 0.32</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Kolom income_cat memiliki korelasi lebih rendah dari kolom income</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Kolom dependencies memiliki korelasi -0.2 lebih tinggi dari semua kolom OHE pada marital status</a:t>
            </a:r>
            <a:endParaRPr i="1" sz="1300">
              <a:latin typeface="Montserrat"/>
              <a:ea typeface="Montserrat"/>
              <a:cs typeface="Montserrat"/>
              <a:sym typeface="Montserrat"/>
            </a:endParaRPr>
          </a:p>
          <a:p>
            <a:pPr indent="0" lvl="0" marL="0" rtl="0" algn="l">
              <a:spcBef>
                <a:spcPts val="0"/>
              </a:spcBef>
              <a:spcAft>
                <a:spcPts val="0"/>
              </a:spcAft>
              <a:buNone/>
            </a:pPr>
            <a:r>
              <a:t/>
            </a:r>
            <a:endParaRPr i="1" sz="13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 close up of a logo&#10;&#10;Description automatically generated" id="344" name="Google Shape;344;p4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45" name="Google Shape;345;p40"/>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46" name="Google Shape;346;p4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47" name="Google Shape;347;p40"/>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8" name="Google Shape;348;p40"/>
          <p:cNvSpPr txBox="1"/>
          <p:nvPr/>
        </p:nvSpPr>
        <p:spPr>
          <a:xfrm>
            <a:off x="1345800" y="1538525"/>
            <a:ext cx="1002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Dari </a:t>
            </a:r>
            <a:r>
              <a:rPr i="1" lang="en-US" sz="1300">
                <a:latin typeface="Montserrat"/>
                <a:ea typeface="Montserrat"/>
                <a:cs typeface="Montserrat"/>
                <a:sym typeface="Montserrat"/>
              </a:rPr>
              <a:t>Correlation Check </a:t>
            </a:r>
            <a:r>
              <a:rPr lang="en-US" sz="1300">
                <a:latin typeface="Montserrat"/>
                <a:ea typeface="Montserrat"/>
                <a:cs typeface="Montserrat"/>
                <a:sym typeface="Montserrat"/>
              </a:rPr>
              <a:t>kita bisa memilih kolom mana saja yang akan menjadi</a:t>
            </a:r>
            <a:r>
              <a:rPr i="1" lang="en-US" sz="1300">
                <a:latin typeface="Montserrat"/>
                <a:ea typeface="Montserrat"/>
                <a:cs typeface="Montserrat"/>
                <a:sym typeface="Montserrat"/>
              </a:rPr>
              <a:t> Faeture Selection</a:t>
            </a:r>
            <a:r>
              <a:rPr lang="en-US" sz="1300">
                <a:latin typeface="Montserrat"/>
                <a:ea typeface="Montserrat"/>
                <a:cs typeface="Montserrat"/>
                <a:sym typeface="Montserrat"/>
              </a:rPr>
              <a:t> sehingga terpilihlah 17 kolom</a:t>
            </a:r>
            <a:endParaRPr sz="1300">
              <a:latin typeface="Montserrat"/>
              <a:ea typeface="Montserrat"/>
              <a:cs typeface="Montserrat"/>
              <a:sym typeface="Montserrat"/>
            </a:endParaRPr>
          </a:p>
        </p:txBody>
      </p:sp>
      <p:sp>
        <p:nvSpPr>
          <p:cNvPr id="349" name="Google Shape;349;p40"/>
          <p:cNvSpPr txBox="1"/>
          <p:nvPr/>
        </p:nvSpPr>
        <p:spPr>
          <a:xfrm>
            <a:off x="990159" y="11940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2</a:t>
            </a:r>
            <a:endParaRPr b="1">
              <a:latin typeface="Montserrat"/>
              <a:ea typeface="Montserrat"/>
              <a:cs typeface="Montserrat"/>
              <a:sym typeface="Montserrat"/>
            </a:endParaRPr>
          </a:p>
        </p:txBody>
      </p:sp>
      <p:sp>
        <p:nvSpPr>
          <p:cNvPr id="350" name="Google Shape;350;p40"/>
          <p:cNvSpPr txBox="1"/>
          <p:nvPr/>
        </p:nvSpPr>
        <p:spPr>
          <a:xfrm>
            <a:off x="1345800" y="11820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Selection</a:t>
            </a:r>
            <a:endParaRPr i="1">
              <a:latin typeface="Montserrat"/>
              <a:ea typeface="Montserrat"/>
              <a:cs typeface="Montserrat"/>
              <a:sym typeface="Montserrat"/>
            </a:endParaRPr>
          </a:p>
        </p:txBody>
      </p:sp>
      <p:sp>
        <p:nvSpPr>
          <p:cNvPr id="351" name="Google Shape;351;p40"/>
          <p:cNvSpPr txBox="1"/>
          <p:nvPr/>
        </p:nvSpPr>
        <p:spPr>
          <a:xfrm>
            <a:off x="990159" y="32514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3</a:t>
            </a:r>
            <a:endParaRPr b="1">
              <a:latin typeface="Montserrat"/>
              <a:ea typeface="Montserrat"/>
              <a:cs typeface="Montserrat"/>
              <a:sym typeface="Montserrat"/>
            </a:endParaRPr>
          </a:p>
        </p:txBody>
      </p:sp>
      <p:sp>
        <p:nvSpPr>
          <p:cNvPr id="352" name="Google Shape;352;p40"/>
          <p:cNvSpPr txBox="1"/>
          <p:nvPr/>
        </p:nvSpPr>
        <p:spPr>
          <a:xfrm>
            <a:off x="1345800" y="32394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Class Imbalance</a:t>
            </a:r>
            <a:endParaRPr i="1">
              <a:latin typeface="Montserrat"/>
              <a:ea typeface="Montserrat"/>
              <a:cs typeface="Montserrat"/>
              <a:sym typeface="Montserrat"/>
            </a:endParaRPr>
          </a:p>
        </p:txBody>
      </p:sp>
      <p:sp>
        <p:nvSpPr>
          <p:cNvPr id="353" name="Google Shape;353;p40"/>
          <p:cNvSpPr txBox="1"/>
          <p:nvPr/>
        </p:nvSpPr>
        <p:spPr>
          <a:xfrm>
            <a:off x="1345800" y="3552953"/>
            <a:ext cx="1002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Kita akan gunakan imblearn SMOTE untuk menyeimbangkan data target</a:t>
            </a:r>
            <a:endParaRPr sz="1300">
              <a:latin typeface="Montserrat"/>
              <a:ea typeface="Montserrat"/>
              <a:cs typeface="Montserrat"/>
              <a:sym typeface="Montserrat"/>
            </a:endParaRPr>
          </a:p>
        </p:txBody>
      </p:sp>
      <p:pic>
        <p:nvPicPr>
          <p:cNvPr id="354" name="Google Shape;354;p40"/>
          <p:cNvPicPr preferRelativeResize="0"/>
          <p:nvPr/>
        </p:nvPicPr>
        <p:blipFill>
          <a:blip r:embed="rId4">
            <a:alphaModFix/>
          </a:blip>
          <a:stretch>
            <a:fillRect/>
          </a:stretch>
        </p:blipFill>
        <p:spPr>
          <a:xfrm>
            <a:off x="551967" y="3941797"/>
            <a:ext cx="3840075" cy="2547100"/>
          </a:xfrm>
          <a:prstGeom prst="rect">
            <a:avLst/>
          </a:prstGeom>
          <a:noFill/>
          <a:ln>
            <a:noFill/>
          </a:ln>
        </p:spPr>
      </p:pic>
      <p:pic>
        <p:nvPicPr>
          <p:cNvPr id="355" name="Google Shape;355;p40"/>
          <p:cNvPicPr preferRelativeResize="0"/>
          <p:nvPr/>
        </p:nvPicPr>
        <p:blipFill>
          <a:blip r:embed="rId5">
            <a:alphaModFix/>
          </a:blip>
          <a:stretch>
            <a:fillRect/>
          </a:stretch>
        </p:blipFill>
        <p:spPr>
          <a:xfrm>
            <a:off x="6780433" y="3936167"/>
            <a:ext cx="3687275" cy="2445750"/>
          </a:xfrm>
          <a:prstGeom prst="rect">
            <a:avLst/>
          </a:prstGeom>
          <a:noFill/>
          <a:ln>
            <a:noFill/>
          </a:ln>
        </p:spPr>
      </p:pic>
      <p:sp>
        <p:nvSpPr>
          <p:cNvPr id="356" name="Google Shape;356;p40"/>
          <p:cNvSpPr txBox="1"/>
          <p:nvPr/>
        </p:nvSpPr>
        <p:spPr>
          <a:xfrm>
            <a:off x="4437256" y="4437344"/>
            <a:ext cx="2163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Response dengan perhitungan y_train setelah </a:t>
            </a:r>
            <a:r>
              <a:rPr i="1" lang="en-US" sz="1300">
                <a:latin typeface="Montserrat"/>
                <a:ea typeface="Montserrat"/>
                <a:cs typeface="Montserrat"/>
                <a:sym typeface="Montserrat"/>
              </a:rPr>
              <a:t>spliting</a:t>
            </a:r>
            <a:endParaRPr i="1" sz="1300">
              <a:latin typeface="Montserrat"/>
              <a:ea typeface="Montserrat"/>
              <a:cs typeface="Montserrat"/>
              <a:sym typeface="Montserrat"/>
            </a:endParaRPr>
          </a:p>
        </p:txBody>
      </p:sp>
      <p:sp>
        <p:nvSpPr>
          <p:cNvPr id="357" name="Google Shape;357;p40"/>
          <p:cNvSpPr txBox="1"/>
          <p:nvPr/>
        </p:nvSpPr>
        <p:spPr>
          <a:xfrm>
            <a:off x="10647877" y="4342025"/>
            <a:ext cx="129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Response dengan perhitungan y_train setelah </a:t>
            </a:r>
            <a:r>
              <a:rPr i="1" lang="en-US" sz="1300">
                <a:latin typeface="Montserrat"/>
                <a:ea typeface="Montserrat"/>
                <a:cs typeface="Montserrat"/>
                <a:sym typeface="Montserrat"/>
              </a:rPr>
              <a:t>SMOTE</a:t>
            </a:r>
            <a:endParaRPr i="1" sz="1300">
              <a:latin typeface="Montserrat"/>
              <a:ea typeface="Montserrat"/>
              <a:cs typeface="Montserrat"/>
              <a:sym typeface="Montserrat"/>
            </a:endParaRPr>
          </a:p>
        </p:txBody>
      </p:sp>
      <p:pic>
        <p:nvPicPr>
          <p:cNvPr id="358" name="Google Shape;358;p40"/>
          <p:cNvPicPr preferRelativeResize="0"/>
          <p:nvPr/>
        </p:nvPicPr>
        <p:blipFill>
          <a:blip r:embed="rId6">
            <a:alphaModFix/>
          </a:blip>
          <a:stretch>
            <a:fillRect/>
          </a:stretch>
        </p:blipFill>
        <p:spPr>
          <a:xfrm>
            <a:off x="1555875" y="2123525"/>
            <a:ext cx="7003799" cy="1127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64" name="Google Shape;364;p41"/>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65" name="Google Shape;365;p41"/>
          <p:cNvSpPr txBox="1"/>
          <p:nvPr/>
        </p:nvSpPr>
        <p:spPr>
          <a:xfrm>
            <a:off x="829500" y="112828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a:pPr>
            <a:r>
              <a:rPr b="1" lang="en-US" sz="1900">
                <a:solidFill>
                  <a:schemeClr val="dk1"/>
                </a:solidFill>
                <a:latin typeface="Montserrat"/>
                <a:ea typeface="Montserrat"/>
                <a:cs typeface="Montserrat"/>
                <a:sym typeface="Montserrat"/>
              </a:rPr>
              <a:t>Modeling</a:t>
            </a:r>
            <a:endParaRPr b="1" sz="1900">
              <a:solidFill>
                <a:schemeClr val="dk1"/>
              </a:solidFill>
              <a:latin typeface="Montserrat"/>
              <a:ea typeface="Montserrat"/>
              <a:cs typeface="Montserrat"/>
              <a:sym typeface="Montserrat"/>
            </a:endParaRPr>
          </a:p>
        </p:txBody>
      </p:sp>
      <p:sp>
        <p:nvSpPr>
          <p:cNvPr id="366" name="Google Shape;366;p41"/>
          <p:cNvSpPr txBox="1"/>
          <p:nvPr/>
        </p:nvSpPr>
        <p:spPr>
          <a:xfrm>
            <a:off x="1146700" y="16682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a:solidFill>
                  <a:schemeClr val="dk1"/>
                </a:solidFill>
                <a:latin typeface="Montserrat"/>
                <a:ea typeface="Montserrat"/>
                <a:cs typeface="Montserrat"/>
                <a:sym typeface="Montserrat"/>
              </a:rPr>
              <a:t>Modeling yang kami lakukan merupakan model Classification dimana kita melakukan confusion metrix dari 5 model yang kami coba pada data training dan data set. Metric yang kami gunakan pada data set yaitu Precision karena untuk meningkatkan Conversion Rate sehinga dibutuhkan True Positive tinggi dan False Negative rendah . Masing-masing model dicoba dengan dilakukannya cross validation dan evaluation dimana model yang di uji coba diantaranya :</a:t>
            </a:r>
            <a:endParaRPr>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None/>
            </a:pPr>
            <a:r>
              <a:t/>
            </a:r>
            <a:endParaRPr sz="200">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Logistric Regression</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XGB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LGBM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Random Forest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Decision Tree Classifier</a:t>
            </a:r>
            <a:endParaRPr>
              <a:solidFill>
                <a:schemeClr val="dk1"/>
              </a:solidFill>
              <a:latin typeface="Montserrat"/>
              <a:ea typeface="Montserrat"/>
              <a:cs typeface="Montserrat"/>
              <a:sym typeface="Montserrat"/>
            </a:endParaRPr>
          </a:p>
          <a:p>
            <a:pPr indent="0" lvl="0" marL="457200" marR="0" rtl="0" algn="just">
              <a:lnSpc>
                <a:spcPct val="150000"/>
              </a:lnSpc>
              <a:spcBef>
                <a:spcPts val="0"/>
              </a:spcBef>
              <a:spcAft>
                <a:spcPts val="0"/>
              </a:spcAft>
              <a:buNone/>
            </a:pPr>
            <a:r>
              <a:t/>
            </a:r>
            <a:endParaRPr sz="600">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None/>
            </a:pPr>
            <a:r>
              <a:rPr lang="en-US">
                <a:solidFill>
                  <a:schemeClr val="dk1"/>
                </a:solidFill>
                <a:latin typeface="Montserrat"/>
                <a:ea typeface="Montserrat"/>
                <a:cs typeface="Montserrat"/>
                <a:sym typeface="Montserrat"/>
              </a:rPr>
              <a:t>Untuk mengevaluasi model-model diatas, maka kami menghitung nilai precision dan accuracy pada data training dan data test secara terpisah.</a:t>
            </a:r>
            <a:endParaRPr>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72" name="Google Shape;372;p42"/>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73" name="Google Shape;373;p42"/>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graphicFrame>
        <p:nvGraphicFramePr>
          <p:cNvPr id="374" name="Google Shape;374;p42"/>
          <p:cNvGraphicFramePr/>
          <p:nvPr/>
        </p:nvGraphicFramePr>
        <p:xfrm>
          <a:off x="1146700" y="1311525"/>
          <a:ext cx="3000000" cy="3000000"/>
        </p:xfrm>
        <a:graphic>
          <a:graphicData uri="http://schemas.openxmlformats.org/drawingml/2006/table">
            <a:tbl>
              <a:tblPr>
                <a:noFill/>
                <a:tableStyleId>{2E6521BF-FBE3-4C9B-881D-E3EEF8853D29}</a:tableStyleId>
              </a:tblPr>
              <a:tblGrid>
                <a:gridCol w="2123675"/>
                <a:gridCol w="1643675"/>
                <a:gridCol w="1570950"/>
                <a:gridCol w="1629125"/>
                <a:gridCol w="1556400"/>
                <a:gridCol w="1250925"/>
              </a:tblGrid>
              <a:tr h="3696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model</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precision_diff</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696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LogisticRegression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0,355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0,808</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0,644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735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XGBClassifier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0,521</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0,869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0,474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450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LGBMClassifier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0,532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0,870</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0,464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450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RandomForestClassifier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0,522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0,869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0,473</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20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DecisionTreeClassifier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0,402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0,806</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0,811</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0,407</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375" name="Google Shape;375;p42"/>
          <p:cNvSpPr txBox="1"/>
          <p:nvPr/>
        </p:nvSpPr>
        <p:spPr>
          <a:xfrm>
            <a:off x="1056600" y="36156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data evaluasi model di atas kita pilih model terbaik dengan menggunakan precision diff untuk mendapatkan model yang best fit. 3 model terbaik untuk case ini adalah DecisionTreeClassifier, RandomForestClassifier, XGBClassifier selanjutnya akan kita lakukan Hyperparameter tuning.</a:t>
            </a:r>
            <a:endParaRPr>
              <a:solidFill>
                <a:schemeClr val="dk1"/>
              </a:solidFill>
              <a:latin typeface="Montserrat"/>
              <a:ea typeface="Montserrat"/>
              <a:cs typeface="Montserrat"/>
              <a:sym typeface="Montserrat"/>
            </a:endParaRPr>
          </a:p>
        </p:txBody>
      </p:sp>
      <p:sp>
        <p:nvSpPr>
          <p:cNvPr id="376" name="Google Shape;376;p42"/>
          <p:cNvSpPr txBox="1"/>
          <p:nvPr/>
        </p:nvSpPr>
        <p:spPr>
          <a:xfrm>
            <a:off x="909425" y="464773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startAt="2"/>
            </a:pPr>
            <a:r>
              <a:rPr b="1" lang="en-US" sz="1900">
                <a:solidFill>
                  <a:schemeClr val="dk1"/>
                </a:solidFill>
                <a:latin typeface="Montserrat"/>
                <a:ea typeface="Montserrat"/>
                <a:cs typeface="Montserrat"/>
                <a:sym typeface="Montserrat"/>
              </a:rPr>
              <a:t>Hyperparameter Tuning</a:t>
            </a:r>
            <a:endParaRPr b="1" sz="1900">
              <a:solidFill>
                <a:schemeClr val="dk1"/>
              </a:solidFill>
              <a:latin typeface="Montserrat"/>
              <a:ea typeface="Montserrat"/>
              <a:cs typeface="Montserrat"/>
              <a:sym typeface="Montserrat"/>
            </a:endParaRPr>
          </a:p>
        </p:txBody>
      </p:sp>
      <p:sp>
        <p:nvSpPr>
          <p:cNvPr id="377" name="Google Shape;377;p42"/>
          <p:cNvSpPr txBox="1"/>
          <p:nvPr/>
        </p:nvSpPr>
        <p:spPr>
          <a:xfrm>
            <a:off x="1146700" y="5096909"/>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ketiga model yang sudah dipilih maka satu persatu dilakukan hyperparameter Tuning dengan GridSearchCV, sehingga didapatkan Parameter terbaik pada setiap modelnya dan didapatkan score untuk setiap metrix pembanding precision dan accuracy terkait train dan test.</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83" name="Google Shape;383;p43"/>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84" name="Google Shape;384;p43"/>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385" name="Google Shape;385;p43"/>
          <p:cNvSpPr txBox="1"/>
          <p:nvPr/>
        </p:nvSpPr>
        <p:spPr>
          <a:xfrm>
            <a:off x="1195500" y="3097675"/>
            <a:ext cx="9801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hasil hyperparameter tuning pada 3 model, RandomForestClassifier mendapatkan hasil paling sesuai karena memiliki score yang paling tinggi , dengan nilai precision_train 0.995400 dan precision_test 0.521300. Namun terdapat pertimbangan lain yang kami coba dengan menggunakan perbandingan Confusion Metric untuk setiap model pada data train dan test seperti berikut : </a:t>
            </a:r>
            <a:endParaRPr>
              <a:solidFill>
                <a:schemeClr val="dk1"/>
              </a:solidFill>
              <a:latin typeface="Montserrat"/>
              <a:ea typeface="Montserrat"/>
              <a:cs typeface="Montserrat"/>
              <a:sym typeface="Montserrat"/>
            </a:endParaRPr>
          </a:p>
        </p:txBody>
      </p:sp>
      <p:graphicFrame>
        <p:nvGraphicFramePr>
          <p:cNvPr id="386" name="Google Shape;386;p43"/>
          <p:cNvGraphicFramePr/>
          <p:nvPr/>
        </p:nvGraphicFramePr>
        <p:xfrm>
          <a:off x="1236588" y="1243063"/>
          <a:ext cx="3000000" cy="3000000"/>
        </p:xfrm>
        <a:graphic>
          <a:graphicData uri="http://schemas.openxmlformats.org/drawingml/2006/table">
            <a:tbl>
              <a:tblPr>
                <a:noFill/>
                <a:tableStyleId>{2E6521BF-FBE3-4C9B-881D-E3EEF8853D29}</a:tableStyleId>
              </a:tblPr>
              <a:tblGrid>
                <a:gridCol w="2194875"/>
                <a:gridCol w="1553800"/>
                <a:gridCol w="1528025"/>
                <a:gridCol w="1514550"/>
                <a:gridCol w="1529125"/>
                <a:gridCol w="1272375"/>
              </a:tblGrid>
              <a:tr h="4906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model</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precision_diff</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59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RandomForestClassifier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0,521</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0,869</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0,474</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685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XGBClassifier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0,522</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0,869</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0,472</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1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LogisticRegression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0,991</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0,303</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0,976</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0,790</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0,688</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87" name="Google Shape;387;p43"/>
          <p:cNvPicPr preferRelativeResize="0"/>
          <p:nvPr/>
        </p:nvPicPr>
        <p:blipFill>
          <a:blip r:embed="rId3">
            <a:alphaModFix/>
          </a:blip>
          <a:stretch>
            <a:fillRect/>
          </a:stretch>
        </p:blipFill>
        <p:spPr>
          <a:xfrm>
            <a:off x="1195500" y="4218025"/>
            <a:ext cx="5834054" cy="2476325"/>
          </a:xfrm>
          <a:prstGeom prst="rect">
            <a:avLst/>
          </a:prstGeom>
          <a:noFill/>
          <a:ln>
            <a:noFill/>
          </a:ln>
        </p:spPr>
      </p:pic>
      <p:sp>
        <p:nvSpPr>
          <p:cNvPr id="388" name="Google Shape;388;p43"/>
          <p:cNvSpPr txBox="1"/>
          <p:nvPr/>
        </p:nvSpPr>
        <p:spPr>
          <a:xfrm>
            <a:off x="8261825" y="5022575"/>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a:t>
            </a:r>
            <a:r>
              <a:rPr b="1" lang="en-US">
                <a:solidFill>
                  <a:schemeClr val="dk1"/>
                </a:solidFill>
                <a:latin typeface="Montserrat"/>
                <a:ea typeface="Montserrat"/>
                <a:cs typeface="Montserrat"/>
                <a:sym typeface="Montserrat"/>
              </a:rPr>
              <a:t> Metrix Random Forest Classifier</a:t>
            </a:r>
            <a:endParaRPr b="1">
              <a:solidFill>
                <a:schemeClr val="dk1"/>
              </a:solidFill>
              <a:latin typeface="Montserrat"/>
              <a:ea typeface="Montserrat"/>
              <a:cs typeface="Montserrat"/>
              <a:sym typeface="Montserrat"/>
            </a:endParaRPr>
          </a:p>
        </p:txBody>
      </p:sp>
      <p:sp>
        <p:nvSpPr>
          <p:cNvPr id="389" name="Google Shape;389;p43"/>
          <p:cNvSpPr/>
          <p:nvPr/>
        </p:nvSpPr>
        <p:spPr>
          <a:xfrm>
            <a:off x="7290938" y="51826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1041725" y="968875"/>
            <a:ext cx="10533000" cy="5757900"/>
          </a:xfrm>
          <a:prstGeom prst="rect">
            <a:avLst/>
          </a:prstGeom>
          <a:noFill/>
          <a:ln>
            <a:noFill/>
          </a:ln>
        </p:spPr>
        <p:txBody>
          <a:bodyPr anchorCtr="0" anchor="t" bIns="45700" lIns="91425" spcFirstLastPara="1" rIns="91425" wrap="square" tIns="45700">
            <a:noAutofit/>
          </a:bodyPr>
          <a:lstStyle/>
          <a:p>
            <a:pPr indent="0" lvl="0" marL="457200" marR="0" rtl="0" algn="l">
              <a:lnSpc>
                <a:spcPct val="150000"/>
              </a:lnSpc>
              <a:spcBef>
                <a:spcPts val="0"/>
              </a:spcBef>
              <a:spcAft>
                <a:spcPts val="0"/>
              </a:spcAft>
              <a:buNone/>
            </a:pPr>
            <a:r>
              <a:t/>
            </a:r>
            <a:endParaRPr sz="1500">
              <a:solidFill>
                <a:schemeClr val="dk1"/>
              </a:solidFill>
              <a:latin typeface="Dosis Medium"/>
              <a:ea typeface="Dosis Medium"/>
              <a:cs typeface="Dosis Medium"/>
              <a:sym typeface="Dosis Medium"/>
            </a:endParaRPr>
          </a:p>
          <a:p>
            <a:pPr indent="-355600" lvl="0" marL="45720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Goal</a:t>
            </a:r>
            <a:endParaRPr sz="2000">
              <a:solidFill>
                <a:schemeClr val="dk1"/>
              </a:solidFill>
              <a:latin typeface="Dosis"/>
              <a:ea typeface="Dosis"/>
              <a:cs typeface="Dosis"/>
              <a:sym typeface="Dosis"/>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Meningkatkan efisiensi marketing respon pelanggan</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Memperkirakan tingkat respon pelanggan melalui faktor faktor yang berpengaruh dan tingkat efektivitas kampanye pemasaran online.</a:t>
            </a:r>
            <a:endParaRPr sz="2000">
              <a:solidFill>
                <a:schemeClr val="dk1"/>
              </a:solidFill>
              <a:latin typeface="Dosis"/>
              <a:ea typeface="Dosis"/>
              <a:cs typeface="Dosis"/>
              <a:sym typeface="Dosis"/>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Objective</a:t>
            </a:r>
            <a:endParaRPr sz="2000">
              <a:solidFill>
                <a:schemeClr val="dk1"/>
              </a:solidFill>
              <a:latin typeface="Dosis"/>
              <a:ea typeface="Dosis"/>
              <a:cs typeface="Dosis"/>
              <a:sym typeface="Dosis"/>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Menghasilkan model yang dapat memprediksi customer yang memberi respon</a:t>
            </a:r>
            <a:endParaRPr sz="1500">
              <a:solidFill>
                <a:schemeClr val="dk1"/>
              </a:solidFill>
              <a:latin typeface="Dosis Medium"/>
              <a:ea typeface="Dosis Medium"/>
              <a:cs typeface="Dosis Medium"/>
              <a:sym typeface="Dosis Medium"/>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Metric</a:t>
            </a:r>
            <a:endParaRPr sz="2000">
              <a:solidFill>
                <a:schemeClr val="dk1"/>
              </a:solidFill>
              <a:latin typeface="Dosis"/>
              <a:ea typeface="Dosis"/>
              <a:cs typeface="Dosis"/>
              <a:sym typeface="Dosis"/>
            </a:endParaRPr>
          </a:p>
          <a:p>
            <a:pPr indent="-323850" lvl="1" marL="914400" marR="0" rtl="0" algn="l">
              <a:lnSpc>
                <a:spcPct val="150000"/>
              </a:lnSpc>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conversion rate</a:t>
            </a:r>
            <a:endParaRPr sz="1500">
              <a:solidFill>
                <a:schemeClr val="dk1"/>
              </a:solidFill>
              <a:latin typeface="Dosis"/>
              <a:ea typeface="Dosis"/>
              <a:cs typeface="Dosis"/>
              <a:sym typeface="Dosis"/>
            </a:endParaRPr>
          </a:p>
          <a:p>
            <a:pPr indent="0" lvl="0" marL="457200" marR="0" rtl="0" algn="l">
              <a:lnSpc>
                <a:spcPct val="150000"/>
              </a:lnSpc>
              <a:spcBef>
                <a:spcPts val="0"/>
              </a:spcBef>
              <a:spcAft>
                <a:spcPts val="0"/>
              </a:spcAft>
              <a:buNone/>
            </a:pPr>
            <a:r>
              <a:t/>
            </a:r>
            <a:endParaRPr sz="2000">
              <a:solidFill>
                <a:schemeClr val="dk1"/>
              </a:solidFill>
              <a:highlight>
                <a:srgbClr val="FF00FF"/>
              </a:highlight>
              <a:latin typeface="Dosis"/>
              <a:ea typeface="Dosis"/>
              <a:cs typeface="Dosis"/>
              <a:sym typeface="Dosis"/>
            </a:endParaRPr>
          </a:p>
          <a:p>
            <a:pPr indent="0" lvl="0" marL="457200" marR="0" rtl="0" algn="l">
              <a:lnSpc>
                <a:spcPct val="150000"/>
              </a:lnSpc>
              <a:spcBef>
                <a:spcPts val="0"/>
              </a:spcBef>
              <a:spcAft>
                <a:spcPts val="0"/>
              </a:spcAft>
              <a:buNone/>
            </a:pPr>
            <a:r>
              <a:t/>
            </a:r>
            <a:endParaRPr>
              <a:latin typeface="Dosis"/>
              <a:ea typeface="Dosis"/>
              <a:cs typeface="Dosis"/>
              <a:sym typeface="Dosis"/>
            </a:endParaRPr>
          </a:p>
          <a:p>
            <a:pPr indent="0" lvl="0" marL="0" marR="0" rtl="0" algn="l">
              <a:lnSpc>
                <a:spcPct val="150000"/>
              </a:lnSpc>
              <a:spcBef>
                <a:spcPts val="0"/>
              </a:spcBef>
              <a:spcAft>
                <a:spcPts val="0"/>
              </a:spcAft>
              <a:buClr>
                <a:srgbClr val="000000"/>
              </a:buClr>
              <a:buFont typeface="Arial"/>
              <a:buNone/>
            </a:pPr>
            <a:r>
              <a:t/>
            </a:r>
            <a:endParaRPr sz="3000">
              <a:solidFill>
                <a:schemeClr val="dk1"/>
              </a:solidFill>
              <a:latin typeface="Dosis"/>
              <a:ea typeface="Dosis"/>
              <a:cs typeface="Dosis"/>
              <a:sym typeface="Dosis"/>
            </a:endParaRPr>
          </a:p>
        </p:txBody>
      </p:sp>
      <p:sp>
        <p:nvSpPr>
          <p:cNvPr id="80" name="Google Shape;80;p17"/>
          <p:cNvSpPr txBox="1"/>
          <p:nvPr/>
        </p:nvSpPr>
        <p:spPr>
          <a:xfrm>
            <a:off x="1041720" y="24609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0</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95" name="Google Shape;395;p44"/>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96" name="Google Shape;396;p44"/>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397" name="Google Shape;397;p44"/>
          <p:cNvSpPr txBox="1"/>
          <p:nvPr/>
        </p:nvSpPr>
        <p:spPr>
          <a:xfrm>
            <a:off x="8261825" y="5146447"/>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 Metrix </a:t>
            </a:r>
            <a:r>
              <a:rPr b="1" lang="en-US">
                <a:solidFill>
                  <a:schemeClr val="dk1"/>
                </a:solidFill>
                <a:latin typeface="Montserrat"/>
                <a:ea typeface="Montserrat"/>
                <a:cs typeface="Montserrat"/>
                <a:sym typeface="Montserrat"/>
              </a:rPr>
              <a:t>XGBClassifier</a:t>
            </a:r>
            <a:endParaRPr b="1">
              <a:solidFill>
                <a:schemeClr val="dk1"/>
              </a:solidFill>
              <a:latin typeface="Montserrat"/>
              <a:ea typeface="Montserrat"/>
              <a:cs typeface="Montserrat"/>
              <a:sym typeface="Montserrat"/>
            </a:endParaRPr>
          </a:p>
        </p:txBody>
      </p:sp>
      <p:sp>
        <p:nvSpPr>
          <p:cNvPr id="398" name="Google Shape;398;p44"/>
          <p:cNvSpPr/>
          <p:nvPr/>
        </p:nvSpPr>
        <p:spPr>
          <a:xfrm>
            <a:off x="7290938" y="51826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txBox="1"/>
          <p:nvPr/>
        </p:nvSpPr>
        <p:spPr>
          <a:xfrm>
            <a:off x="8261825" y="1717161"/>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 Metrix </a:t>
            </a:r>
            <a:r>
              <a:rPr b="1" lang="en-US">
                <a:solidFill>
                  <a:schemeClr val="dk1"/>
                </a:solidFill>
                <a:latin typeface="Montserrat"/>
                <a:ea typeface="Montserrat"/>
                <a:cs typeface="Montserrat"/>
                <a:sym typeface="Montserrat"/>
              </a:rPr>
              <a:t>Decision Tree Classifier</a:t>
            </a:r>
            <a:endParaRPr b="1">
              <a:solidFill>
                <a:schemeClr val="dk1"/>
              </a:solidFill>
              <a:latin typeface="Montserrat"/>
              <a:ea typeface="Montserrat"/>
              <a:cs typeface="Montserrat"/>
              <a:sym typeface="Montserrat"/>
            </a:endParaRPr>
          </a:p>
        </p:txBody>
      </p:sp>
      <p:sp>
        <p:nvSpPr>
          <p:cNvPr id="400" name="Google Shape;400;p44"/>
          <p:cNvSpPr/>
          <p:nvPr/>
        </p:nvSpPr>
        <p:spPr>
          <a:xfrm>
            <a:off x="7290938" y="18283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44"/>
          <p:cNvPicPr preferRelativeResize="0"/>
          <p:nvPr/>
        </p:nvPicPr>
        <p:blipFill>
          <a:blip r:embed="rId3">
            <a:alphaModFix/>
          </a:blip>
          <a:stretch>
            <a:fillRect/>
          </a:stretch>
        </p:blipFill>
        <p:spPr>
          <a:xfrm>
            <a:off x="760450" y="1151125"/>
            <a:ext cx="6204300" cy="2633475"/>
          </a:xfrm>
          <a:prstGeom prst="rect">
            <a:avLst/>
          </a:prstGeom>
          <a:noFill/>
          <a:ln>
            <a:noFill/>
          </a:ln>
        </p:spPr>
      </p:pic>
      <p:pic>
        <p:nvPicPr>
          <p:cNvPr id="402" name="Google Shape;402;p44"/>
          <p:cNvPicPr preferRelativeResize="0"/>
          <p:nvPr/>
        </p:nvPicPr>
        <p:blipFill>
          <a:blip r:embed="rId4">
            <a:alphaModFix/>
          </a:blip>
          <a:stretch>
            <a:fillRect/>
          </a:stretch>
        </p:blipFill>
        <p:spPr>
          <a:xfrm>
            <a:off x="670400" y="3920975"/>
            <a:ext cx="6204281" cy="2633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408" name="Google Shape;408;p45"/>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409" name="Google Shape;409;p45"/>
          <p:cNvSpPr txBox="1"/>
          <p:nvPr/>
        </p:nvSpPr>
        <p:spPr>
          <a:xfrm>
            <a:off x="977075" y="5576975"/>
            <a:ext cx="6615300" cy="1308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chemeClr val="dk1"/>
                </a:solidFill>
                <a:latin typeface="Montserrat"/>
                <a:ea typeface="Montserrat"/>
                <a:cs typeface="Montserrat"/>
                <a:sym typeface="Montserrat"/>
              </a:rPr>
              <a:t>Dari visualiasi feature importance pada model terbaik dapat kita ketahui beberapa feature dengan dampak yang tinggi pada Response(target). Feature yang berdampak tinggi adalah Recency, total_cmp, Income.</a:t>
            </a:r>
            <a:endParaRPr sz="1200">
              <a:solidFill>
                <a:schemeClr val="dk1"/>
              </a:solidFill>
              <a:latin typeface="Montserrat"/>
              <a:ea typeface="Montserrat"/>
              <a:cs typeface="Montserrat"/>
              <a:sym typeface="Montserrat"/>
            </a:endParaRPr>
          </a:p>
        </p:txBody>
      </p:sp>
      <p:sp>
        <p:nvSpPr>
          <p:cNvPr id="410" name="Google Shape;410;p45"/>
          <p:cNvSpPr txBox="1"/>
          <p:nvPr/>
        </p:nvSpPr>
        <p:spPr>
          <a:xfrm>
            <a:off x="829500" y="114553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startAt="3"/>
            </a:pPr>
            <a:r>
              <a:rPr b="1" lang="en-US" sz="1900">
                <a:solidFill>
                  <a:schemeClr val="dk1"/>
                </a:solidFill>
                <a:latin typeface="Montserrat"/>
                <a:ea typeface="Montserrat"/>
                <a:cs typeface="Montserrat"/>
                <a:sym typeface="Montserrat"/>
              </a:rPr>
              <a:t>Feature Importance</a:t>
            </a:r>
            <a:endParaRPr b="1" sz="1900">
              <a:solidFill>
                <a:schemeClr val="dk1"/>
              </a:solidFill>
              <a:latin typeface="Montserrat"/>
              <a:ea typeface="Montserrat"/>
              <a:cs typeface="Montserrat"/>
              <a:sym typeface="Montserrat"/>
            </a:endParaRPr>
          </a:p>
        </p:txBody>
      </p:sp>
      <p:pic>
        <p:nvPicPr>
          <p:cNvPr id="411" name="Google Shape;411;p45"/>
          <p:cNvPicPr preferRelativeResize="0"/>
          <p:nvPr/>
        </p:nvPicPr>
        <p:blipFill>
          <a:blip r:embed="rId3">
            <a:alphaModFix/>
          </a:blip>
          <a:stretch>
            <a:fillRect/>
          </a:stretch>
        </p:blipFill>
        <p:spPr>
          <a:xfrm>
            <a:off x="632050" y="1606700"/>
            <a:ext cx="6688900" cy="3908775"/>
          </a:xfrm>
          <a:prstGeom prst="rect">
            <a:avLst/>
          </a:prstGeom>
          <a:noFill/>
          <a:ln>
            <a:noFill/>
          </a:ln>
        </p:spPr>
      </p:pic>
      <p:sp>
        <p:nvSpPr>
          <p:cNvPr id="412" name="Google Shape;412;p45"/>
          <p:cNvSpPr txBox="1"/>
          <p:nvPr/>
        </p:nvSpPr>
        <p:spPr>
          <a:xfrm>
            <a:off x="7625000" y="1668275"/>
            <a:ext cx="4144200" cy="3908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300">
                <a:solidFill>
                  <a:schemeClr val="dk1"/>
                </a:solidFill>
                <a:latin typeface="Montserrat Medium"/>
                <a:ea typeface="Montserrat Medium"/>
                <a:cs typeface="Montserrat Medium"/>
                <a:sym typeface="Montserrat Medium"/>
              </a:rPr>
              <a:t>Rekomendasi action yang dilakukan pada next campaign adalah :</a:t>
            </a:r>
            <a:endParaRPr sz="1300">
              <a:solidFill>
                <a:schemeClr val="dk1"/>
              </a:solidFill>
              <a:latin typeface="Montserrat Medium"/>
              <a:ea typeface="Montserrat Medium"/>
              <a:cs typeface="Montserrat Medium"/>
              <a:sym typeface="Montserrat Medium"/>
            </a:endParaRPr>
          </a:p>
          <a:p>
            <a:pPr indent="0" lvl="0" marL="0" marR="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Medium"/>
              <a:ea typeface="Montserrat Medium"/>
              <a:cs typeface="Montserrat Medium"/>
              <a:sym typeface="Montserrat Medium"/>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Melakukan filter target marketing hanya pada customer yang memiliki Recency pada range sekitar 0 - 20 dan total_cmp pada jumlah cmp &gt;=2 dan Income pada range &gt; 70,000.</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3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Segmentasi customer dengan income untuk merekomendasikan produk eksclusive pada segmen customer dengan income range &gt; 70,000.</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5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Memberikan diskon dengan masa diskon 2 minggu dengan campaign FOMO agar customer terarik untuk tetap melakukan transaksi pada masa tersebut.</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5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Membuat strategy untuk meningkatkan loyalitas customer.</a:t>
            </a:r>
            <a:endParaRPr sz="1300">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A picture containing drawing&#10;&#10;Description automatically generated" id="417" name="Google Shape;417;p4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18" name="Google Shape;418;p46"/>
          <p:cNvSpPr txBox="1"/>
          <p:nvPr/>
        </p:nvSpPr>
        <p:spPr>
          <a:xfrm>
            <a:off x="988350" y="1196321"/>
            <a:ext cx="10533000" cy="55629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sz="2000">
              <a:solidFill>
                <a:schemeClr val="dk1"/>
              </a:solidFill>
              <a:latin typeface="Dosis"/>
              <a:ea typeface="Dosis"/>
              <a:cs typeface="Dosis"/>
              <a:sym typeface="Dosis"/>
            </a:endParaRPr>
          </a:p>
        </p:txBody>
      </p:sp>
      <p:sp>
        <p:nvSpPr>
          <p:cNvPr id="419" name="Google Shape;419;p46"/>
          <p:cNvSpPr txBox="1"/>
          <p:nvPr/>
        </p:nvSpPr>
        <p:spPr>
          <a:xfrm>
            <a:off x="909420" y="5276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4</a:t>
            </a:r>
            <a:endParaRPr b="1" sz="3200">
              <a:solidFill>
                <a:srgbClr val="0198A3"/>
              </a:solidFill>
              <a:latin typeface="Montserrat"/>
              <a:ea typeface="Montserrat"/>
              <a:cs typeface="Montserrat"/>
              <a:sym typeface="Montserrat"/>
            </a:endParaRPr>
          </a:p>
        </p:txBody>
      </p:sp>
      <p:sp>
        <p:nvSpPr>
          <p:cNvPr id="420" name="Google Shape;420;p46"/>
          <p:cNvSpPr txBox="1"/>
          <p:nvPr/>
        </p:nvSpPr>
        <p:spPr>
          <a:xfrm>
            <a:off x="988345" y="1196337"/>
            <a:ext cx="10533000" cy="4276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Final Preparation</a:t>
            </a:r>
            <a:endParaRPr sz="20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A close up of a logo&#10;&#10;Description automatically generated" id="85" name="Google Shape;85;p1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86" name="Google Shape;86;p18"/>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87" name="Google Shape;87;p1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88" name="Google Shape;88;p18"/>
          <p:cNvSpPr txBox="1"/>
          <p:nvPr>
            <p:ph idx="1" type="body"/>
          </p:nvPr>
        </p:nvSpPr>
        <p:spPr>
          <a:xfrm>
            <a:off x="4598975" y="934788"/>
            <a:ext cx="3418500" cy="527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DESCRIPTIVE STATISTICS</a:t>
            </a:r>
            <a:endParaRPr b="1" sz="1800"/>
          </a:p>
          <a:p>
            <a:pPr indent="0" lvl="0" marL="0" rtl="0" algn="l">
              <a:lnSpc>
                <a:spcPct val="95000"/>
              </a:lnSpc>
              <a:spcBef>
                <a:spcPts val="1600"/>
              </a:spcBef>
              <a:spcAft>
                <a:spcPts val="1600"/>
              </a:spcAft>
              <a:buSzPts val="275"/>
              <a:buNone/>
            </a:pPr>
            <a:r>
              <a:t/>
            </a:r>
            <a:endParaRPr sz="2075"/>
          </a:p>
        </p:txBody>
      </p:sp>
      <p:pic>
        <p:nvPicPr>
          <p:cNvPr id="89" name="Google Shape;89;p18"/>
          <p:cNvPicPr preferRelativeResize="0"/>
          <p:nvPr/>
        </p:nvPicPr>
        <p:blipFill>
          <a:blip r:embed="rId4">
            <a:alphaModFix/>
          </a:blip>
          <a:stretch>
            <a:fillRect/>
          </a:stretch>
        </p:blipFill>
        <p:spPr>
          <a:xfrm>
            <a:off x="602638" y="2389738"/>
            <a:ext cx="5153025" cy="485775"/>
          </a:xfrm>
          <a:prstGeom prst="rect">
            <a:avLst/>
          </a:prstGeom>
          <a:noFill/>
          <a:ln>
            <a:noFill/>
          </a:ln>
        </p:spPr>
      </p:pic>
      <p:pic>
        <p:nvPicPr>
          <p:cNvPr id="90" name="Google Shape;90;p18"/>
          <p:cNvPicPr preferRelativeResize="0"/>
          <p:nvPr/>
        </p:nvPicPr>
        <p:blipFill>
          <a:blip r:embed="rId5">
            <a:alphaModFix/>
          </a:blip>
          <a:stretch>
            <a:fillRect/>
          </a:stretch>
        </p:blipFill>
        <p:spPr>
          <a:xfrm>
            <a:off x="574063" y="2997125"/>
            <a:ext cx="5210175" cy="457200"/>
          </a:xfrm>
          <a:prstGeom prst="rect">
            <a:avLst/>
          </a:prstGeom>
          <a:noFill/>
          <a:ln>
            <a:noFill/>
          </a:ln>
        </p:spPr>
      </p:pic>
      <p:pic>
        <p:nvPicPr>
          <p:cNvPr id="91" name="Google Shape;91;p18"/>
          <p:cNvPicPr preferRelativeResize="0"/>
          <p:nvPr/>
        </p:nvPicPr>
        <p:blipFill>
          <a:blip r:embed="rId6">
            <a:alphaModFix/>
          </a:blip>
          <a:stretch>
            <a:fillRect/>
          </a:stretch>
        </p:blipFill>
        <p:spPr>
          <a:xfrm>
            <a:off x="574075" y="3575925"/>
            <a:ext cx="5210175" cy="419100"/>
          </a:xfrm>
          <a:prstGeom prst="rect">
            <a:avLst/>
          </a:prstGeom>
          <a:noFill/>
          <a:ln>
            <a:noFill/>
          </a:ln>
        </p:spPr>
      </p:pic>
      <p:pic>
        <p:nvPicPr>
          <p:cNvPr id="92" name="Google Shape;92;p18"/>
          <p:cNvPicPr preferRelativeResize="0"/>
          <p:nvPr/>
        </p:nvPicPr>
        <p:blipFill>
          <a:blip r:embed="rId7">
            <a:alphaModFix/>
          </a:blip>
          <a:stretch>
            <a:fillRect/>
          </a:stretch>
        </p:blipFill>
        <p:spPr>
          <a:xfrm>
            <a:off x="588363" y="4116613"/>
            <a:ext cx="5181600" cy="447675"/>
          </a:xfrm>
          <a:prstGeom prst="rect">
            <a:avLst/>
          </a:prstGeom>
          <a:noFill/>
          <a:ln>
            <a:noFill/>
          </a:ln>
        </p:spPr>
      </p:pic>
      <p:pic>
        <p:nvPicPr>
          <p:cNvPr id="93" name="Google Shape;93;p18"/>
          <p:cNvPicPr preferRelativeResize="0"/>
          <p:nvPr/>
        </p:nvPicPr>
        <p:blipFill>
          <a:blip r:embed="rId8">
            <a:alphaModFix/>
          </a:blip>
          <a:stretch>
            <a:fillRect/>
          </a:stretch>
        </p:blipFill>
        <p:spPr>
          <a:xfrm>
            <a:off x="583600" y="4685888"/>
            <a:ext cx="5191125" cy="466725"/>
          </a:xfrm>
          <a:prstGeom prst="rect">
            <a:avLst/>
          </a:prstGeom>
          <a:noFill/>
          <a:ln>
            <a:noFill/>
          </a:ln>
        </p:spPr>
      </p:pic>
      <p:pic>
        <p:nvPicPr>
          <p:cNvPr id="94" name="Google Shape;94;p18"/>
          <p:cNvPicPr preferRelativeResize="0"/>
          <p:nvPr/>
        </p:nvPicPr>
        <p:blipFill>
          <a:blip r:embed="rId9">
            <a:alphaModFix/>
          </a:blip>
          <a:stretch>
            <a:fillRect/>
          </a:stretch>
        </p:blipFill>
        <p:spPr>
          <a:xfrm>
            <a:off x="583600" y="5226600"/>
            <a:ext cx="5191125" cy="438150"/>
          </a:xfrm>
          <a:prstGeom prst="rect">
            <a:avLst/>
          </a:prstGeom>
          <a:noFill/>
          <a:ln>
            <a:noFill/>
          </a:ln>
        </p:spPr>
      </p:pic>
      <p:sp>
        <p:nvSpPr>
          <p:cNvPr id="95" name="Google Shape;95;p18"/>
          <p:cNvSpPr txBox="1"/>
          <p:nvPr/>
        </p:nvSpPr>
        <p:spPr>
          <a:xfrm>
            <a:off x="5949725" y="1780150"/>
            <a:ext cx="5826600" cy="5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latin typeface="Montserrat"/>
                <a:ea typeface="Montserrat"/>
                <a:cs typeface="Montserrat"/>
                <a:sym typeface="Montserrat"/>
              </a:rPr>
              <a:t>dari semua metode yang digunakan menghasilkan beberapa informasi seperti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a:t>
            </a:r>
            <a:r>
              <a:rPr lang="en-US">
                <a:latin typeface="Montserrat"/>
                <a:ea typeface="Montserrat"/>
                <a:cs typeface="Montserrat"/>
                <a:sym typeface="Montserrat"/>
              </a:rPr>
              <a:t>ype data didominasi oleh data numeric</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nilai null pada kolom Income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Pada nilai unique data kolom ID hanya menunjukan nomor identitas pada setiap customer terlihat dari jumlah unique nya sama dengan jumlah row yang ada</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data yang aneh pada kolom income dimana nilai maximum mencapai ~600,000</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Pada kolom year_birth terdapat keanehan pada nilai minimum yang ekstrem</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beberapa kolom yang familiar yaitu pada kolom dengan nama Mnt, Num, Accepted.</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Z_ mempunyai indikasi konstanta karena tidak ada perubahan pada setiap deskripsi statistiknya</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Accepted memiliki type numeric tetapi hanya memiliki nilai 0 dan 1 sehingga merupakan data categorical binary</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A close up of a logo&#10;&#10;Description automatically generated" id="100" name="Google Shape;100;p1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01" name="Google Shape;101;p19"/>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02" name="Google Shape;102;p1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03" name="Google Shape;103;p19"/>
          <p:cNvSpPr txBox="1"/>
          <p:nvPr>
            <p:ph idx="1" type="body"/>
          </p:nvPr>
        </p:nvSpPr>
        <p:spPr>
          <a:xfrm>
            <a:off x="4576475" y="11634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DESCRIPTIVE STATISTICS</a:t>
            </a:r>
            <a:endParaRPr b="1" sz="1800"/>
          </a:p>
          <a:p>
            <a:pPr indent="0" lvl="0" marL="0" rtl="0" algn="l">
              <a:lnSpc>
                <a:spcPct val="95000"/>
              </a:lnSpc>
              <a:spcBef>
                <a:spcPts val="1600"/>
              </a:spcBef>
              <a:spcAft>
                <a:spcPts val="1600"/>
              </a:spcAft>
              <a:buSzPts val="275"/>
              <a:buNone/>
            </a:pPr>
            <a:r>
              <a:t/>
            </a:r>
            <a:endParaRPr sz="1800"/>
          </a:p>
        </p:txBody>
      </p:sp>
      <p:sp>
        <p:nvSpPr>
          <p:cNvPr id="104" name="Google Shape;104;p19"/>
          <p:cNvSpPr txBox="1"/>
          <p:nvPr/>
        </p:nvSpPr>
        <p:spPr>
          <a:xfrm>
            <a:off x="1114400" y="2146900"/>
            <a:ext cx="10604400" cy="35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latin typeface="Montserrat"/>
                <a:ea typeface="Montserrat"/>
                <a:cs typeface="Montserrat"/>
                <a:sym typeface="Montserrat"/>
              </a:rPr>
              <a:t>Homework Questions</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dengan tipe data kurang sesuai, atau nama kolom dan isinya kurang sesuai?</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Dt_customer tipe datanya kurang sesuai</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yang memiliki nilai kosong? Jika ada, apa saja?</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income memiliki null value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yang memiliki nilai summary agak aneh? (min/mean/median/max/unique/top/freq) </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beberapa kolom yang memiliki type numeric tetapi merupakan tipe binary yaitu kolom Accepted, complain, dan response terlihat dari nilai quartiles yang 0</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Z_ memiliki nilai konstant dilihat dari min, max, dan quartiles yang memiliki nilai sama</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10" name="Google Shape;110;p20"/>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11" name="Google Shape;111;p2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12" name="Google Shape;112;p20"/>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13" name="Google Shape;113;p20"/>
          <p:cNvSpPr txBox="1"/>
          <p:nvPr>
            <p:ph idx="1" type="body"/>
          </p:nvPr>
        </p:nvSpPr>
        <p:spPr>
          <a:xfrm>
            <a:off x="3339425" y="1726888"/>
            <a:ext cx="8235300" cy="13932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Clr>
                <a:schemeClr val="dk1"/>
              </a:buClr>
              <a:buSzPts val="1100"/>
              <a:buFont typeface="Arial"/>
              <a:buNone/>
            </a:pPr>
            <a:r>
              <a:rPr b="1" lang="en-US" sz="1300"/>
              <a:t>1. Education</a:t>
            </a:r>
            <a:endParaRPr b="1" sz="1300"/>
          </a:p>
          <a:p>
            <a:pPr indent="-311150" lvl="0" marL="457200" rtl="0" algn="l">
              <a:lnSpc>
                <a:spcPct val="95000"/>
              </a:lnSpc>
              <a:spcBef>
                <a:spcPts val="1600"/>
              </a:spcBef>
              <a:spcAft>
                <a:spcPts val="0"/>
              </a:spcAft>
              <a:buSzPts val="1300"/>
              <a:buChar char="●"/>
            </a:pPr>
            <a:r>
              <a:rPr lang="en-US" sz="1300"/>
              <a:t> Kategori pendidikan terdiri dari beberapa level termasuk 'Graduation', 'PhD', 'Master', '2n Cycle', 'Basic', dan 'Unknown'.</a:t>
            </a:r>
            <a:endParaRPr sz="1300"/>
          </a:p>
          <a:p>
            <a:pPr indent="-311150" lvl="0" marL="457200" rtl="0" algn="l">
              <a:lnSpc>
                <a:spcPct val="95000"/>
              </a:lnSpc>
              <a:spcBef>
                <a:spcPts val="0"/>
              </a:spcBef>
              <a:spcAft>
                <a:spcPts val="0"/>
              </a:spcAft>
              <a:buSzPts val="1300"/>
              <a:buChar char="●"/>
            </a:pPr>
            <a:r>
              <a:rPr lang="en-US" sz="1300"/>
              <a:t> Kategori 'Graduation' mendominasi di antara kategori pendidikan lainnya.</a:t>
            </a:r>
            <a:endParaRPr sz="1300"/>
          </a:p>
          <a:p>
            <a:pPr indent="0" lvl="0" marL="0" rtl="0" algn="l">
              <a:lnSpc>
                <a:spcPct val="95000"/>
              </a:lnSpc>
              <a:spcBef>
                <a:spcPts val="1600"/>
              </a:spcBef>
              <a:spcAft>
                <a:spcPts val="1600"/>
              </a:spcAft>
              <a:buSzPts val="275"/>
              <a:buNone/>
            </a:pPr>
            <a:r>
              <a:t/>
            </a:r>
            <a:endParaRPr sz="1300"/>
          </a:p>
        </p:txBody>
      </p:sp>
      <p:pic>
        <p:nvPicPr>
          <p:cNvPr id="114" name="Google Shape;114;p20"/>
          <p:cNvPicPr preferRelativeResize="0"/>
          <p:nvPr/>
        </p:nvPicPr>
        <p:blipFill>
          <a:blip r:embed="rId4">
            <a:alphaModFix/>
          </a:blip>
          <a:stretch>
            <a:fillRect/>
          </a:stretch>
        </p:blipFill>
        <p:spPr>
          <a:xfrm>
            <a:off x="953550" y="1518474"/>
            <a:ext cx="2279300" cy="3304100"/>
          </a:xfrm>
          <a:prstGeom prst="rect">
            <a:avLst/>
          </a:prstGeom>
          <a:noFill/>
          <a:ln>
            <a:noFill/>
          </a:ln>
        </p:spPr>
      </p:pic>
      <p:pic>
        <p:nvPicPr>
          <p:cNvPr id="115" name="Google Shape;115;p20"/>
          <p:cNvPicPr preferRelativeResize="0"/>
          <p:nvPr/>
        </p:nvPicPr>
        <p:blipFill>
          <a:blip r:embed="rId5">
            <a:alphaModFix/>
          </a:blip>
          <a:stretch>
            <a:fillRect/>
          </a:stretch>
        </p:blipFill>
        <p:spPr>
          <a:xfrm>
            <a:off x="8767400" y="2976898"/>
            <a:ext cx="2279300" cy="3629677"/>
          </a:xfrm>
          <a:prstGeom prst="rect">
            <a:avLst/>
          </a:prstGeom>
          <a:noFill/>
          <a:ln>
            <a:noFill/>
          </a:ln>
        </p:spPr>
      </p:pic>
      <p:sp>
        <p:nvSpPr>
          <p:cNvPr id="116" name="Google Shape;116;p20"/>
          <p:cNvSpPr txBox="1"/>
          <p:nvPr>
            <p:ph idx="1" type="body"/>
          </p:nvPr>
        </p:nvSpPr>
        <p:spPr>
          <a:xfrm>
            <a:off x="799150" y="4965300"/>
            <a:ext cx="8235300" cy="1760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100"/>
              <a:buNone/>
            </a:pPr>
            <a:r>
              <a:rPr b="1" lang="en-US" sz="1300"/>
              <a:t>2. Marital_Status</a:t>
            </a:r>
            <a:endParaRPr b="1" sz="1300"/>
          </a:p>
          <a:p>
            <a:pPr indent="-311150" lvl="0" marL="457200" rtl="0" algn="l">
              <a:lnSpc>
                <a:spcPct val="95000"/>
              </a:lnSpc>
              <a:spcBef>
                <a:spcPts val="1600"/>
              </a:spcBef>
              <a:spcAft>
                <a:spcPts val="0"/>
              </a:spcAft>
              <a:buSzPts val="1300"/>
              <a:buChar char="●"/>
            </a:pPr>
            <a:r>
              <a:rPr lang="en-US" sz="1300"/>
              <a:t>Kategori status pernikahan terdiri dari beberapa jenis diantaranya 'Married', 'Single', 'Divorced', 'Together', 'Widow', dan 'Alone'.</a:t>
            </a:r>
            <a:endParaRPr sz="1300"/>
          </a:p>
          <a:p>
            <a:pPr indent="-311150" lvl="0" marL="457200" rtl="0" algn="l">
              <a:lnSpc>
                <a:spcPct val="95000"/>
              </a:lnSpc>
              <a:spcBef>
                <a:spcPts val="0"/>
              </a:spcBef>
              <a:spcAft>
                <a:spcPts val="0"/>
              </a:spcAft>
              <a:buSzPts val="1300"/>
              <a:buChar char="●"/>
            </a:pPr>
            <a:r>
              <a:rPr lang="en-US" sz="1300"/>
              <a:t>Kategori 'Married' dan 'Together' adalah yang paling umum.</a:t>
            </a:r>
            <a:endParaRPr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lose up of a logo&#10;&#10;Description automatically generated" id="121" name="Google Shape;121;p21"/>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22" name="Google Shape;122;p21"/>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23" name="Google Shape;123;p21"/>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24" name="Google Shape;124;p21"/>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25" name="Google Shape;125;p21"/>
          <p:cNvSpPr txBox="1"/>
          <p:nvPr>
            <p:ph idx="1" type="body"/>
          </p:nvPr>
        </p:nvSpPr>
        <p:spPr>
          <a:xfrm>
            <a:off x="3339425" y="1726888"/>
            <a:ext cx="8235300" cy="13932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b="1" lang="en-US" sz="1300"/>
              <a:t>3. Kidhome</a:t>
            </a:r>
            <a:endParaRPr b="1" sz="1300"/>
          </a:p>
          <a:p>
            <a:pPr indent="-311150" lvl="0" marL="457200" rtl="0" algn="l">
              <a:lnSpc>
                <a:spcPct val="95000"/>
              </a:lnSpc>
              <a:spcBef>
                <a:spcPts val="1600"/>
              </a:spcBef>
              <a:spcAft>
                <a:spcPts val="0"/>
              </a:spcAft>
              <a:buSzPts val="1300"/>
              <a:buChar char="●"/>
            </a:pPr>
            <a:r>
              <a:rPr lang="en-US" sz="1300"/>
              <a:t>Pada kolom ini menunjukkan jumlah anak di dalam sebuah keluarga.</a:t>
            </a:r>
            <a:endParaRPr sz="1300"/>
          </a:p>
          <a:p>
            <a:pPr indent="-311150" lvl="0" marL="457200" rtl="0" algn="l">
              <a:lnSpc>
                <a:spcPct val="95000"/>
              </a:lnSpc>
              <a:spcBef>
                <a:spcPts val="0"/>
              </a:spcBef>
              <a:spcAft>
                <a:spcPts val="0"/>
              </a:spcAft>
              <a:buSzPts val="1300"/>
              <a:buChar char="●"/>
            </a:pPr>
            <a:r>
              <a:rPr lang="en-US" sz="1300"/>
              <a:t>Mayoritas suatu keluarga dalam dataset tidak memiliki anak (nilai 0).</a:t>
            </a:r>
            <a:endParaRPr b="1" sz="1300"/>
          </a:p>
          <a:p>
            <a:pPr indent="0" lvl="0" marL="0" rtl="0" algn="l">
              <a:lnSpc>
                <a:spcPct val="95000"/>
              </a:lnSpc>
              <a:spcBef>
                <a:spcPts val="1600"/>
              </a:spcBef>
              <a:spcAft>
                <a:spcPts val="1600"/>
              </a:spcAft>
              <a:buSzPts val="275"/>
              <a:buNone/>
            </a:pPr>
            <a:r>
              <a:t/>
            </a:r>
            <a:endParaRPr sz="1300"/>
          </a:p>
        </p:txBody>
      </p:sp>
      <p:sp>
        <p:nvSpPr>
          <p:cNvPr id="126" name="Google Shape;126;p21"/>
          <p:cNvSpPr txBox="1"/>
          <p:nvPr>
            <p:ph idx="1" type="body"/>
          </p:nvPr>
        </p:nvSpPr>
        <p:spPr>
          <a:xfrm>
            <a:off x="1041725" y="4797725"/>
            <a:ext cx="8235300" cy="1760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100"/>
              <a:buNone/>
            </a:pPr>
            <a:r>
              <a:rPr b="1" lang="en-US" sz="1300"/>
              <a:t>4. Teenhome</a:t>
            </a:r>
            <a:endParaRPr b="1" sz="1300"/>
          </a:p>
          <a:p>
            <a:pPr indent="-311150" lvl="0" marL="457200" rtl="0" algn="l">
              <a:lnSpc>
                <a:spcPct val="95000"/>
              </a:lnSpc>
              <a:spcBef>
                <a:spcPts val="1600"/>
              </a:spcBef>
              <a:spcAft>
                <a:spcPts val="0"/>
              </a:spcAft>
              <a:buSzPts val="1300"/>
              <a:buChar char="●"/>
            </a:pPr>
            <a:r>
              <a:rPr lang="en-US" sz="1300"/>
              <a:t>Kolom ini menunjukkan jumlah remaja yang ada dalan suatu keluarga.</a:t>
            </a:r>
            <a:endParaRPr sz="1300"/>
          </a:p>
          <a:p>
            <a:pPr indent="-311150" lvl="0" marL="457200" rtl="0" algn="l">
              <a:lnSpc>
                <a:spcPct val="95000"/>
              </a:lnSpc>
              <a:spcBef>
                <a:spcPts val="0"/>
              </a:spcBef>
              <a:spcAft>
                <a:spcPts val="0"/>
              </a:spcAft>
              <a:buSzPts val="1300"/>
              <a:buChar char="●"/>
            </a:pPr>
            <a:r>
              <a:rPr lang="en-US" sz="1300"/>
              <a:t>Mayoritas suatu keluarga dalam dataset tidak memiliki remaja (nilai 0).</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27" name="Google Shape;127;p21"/>
          <p:cNvPicPr preferRelativeResize="0"/>
          <p:nvPr/>
        </p:nvPicPr>
        <p:blipFill>
          <a:blip r:embed="rId4">
            <a:alphaModFix/>
          </a:blip>
          <a:stretch>
            <a:fillRect/>
          </a:stretch>
        </p:blipFill>
        <p:spPr>
          <a:xfrm>
            <a:off x="1041713" y="1280588"/>
            <a:ext cx="2257425" cy="3171825"/>
          </a:xfrm>
          <a:prstGeom prst="rect">
            <a:avLst/>
          </a:prstGeom>
          <a:noFill/>
          <a:ln>
            <a:noFill/>
          </a:ln>
        </p:spPr>
      </p:pic>
      <p:pic>
        <p:nvPicPr>
          <p:cNvPr id="128" name="Google Shape;128;p21"/>
          <p:cNvPicPr preferRelativeResize="0"/>
          <p:nvPr/>
        </p:nvPicPr>
        <p:blipFill>
          <a:blip r:embed="rId5">
            <a:alphaModFix/>
          </a:blip>
          <a:stretch>
            <a:fillRect/>
          </a:stretch>
        </p:blipFill>
        <p:spPr>
          <a:xfrm>
            <a:off x="8778050" y="2843700"/>
            <a:ext cx="2466225" cy="3490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A close up of a logo&#10;&#10;Description automatically generated" id="133" name="Google Shape;133;p2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34" name="Google Shape;134;p22"/>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35" name="Google Shape;135;p22"/>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36" name="Google Shape;136;p22"/>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37" name="Google Shape;137;p22"/>
          <p:cNvSpPr txBox="1"/>
          <p:nvPr>
            <p:ph idx="1" type="body"/>
          </p:nvPr>
        </p:nvSpPr>
        <p:spPr>
          <a:xfrm>
            <a:off x="7266250" y="2180950"/>
            <a:ext cx="4500300" cy="35958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lang="en-US" sz="1300"/>
              <a:t>1. Year_Birth</a:t>
            </a:r>
            <a:endParaRPr sz="1300"/>
          </a:p>
          <a:p>
            <a:pPr indent="-311150" lvl="0" marL="457200" rtl="0" algn="l">
              <a:lnSpc>
                <a:spcPct val="95000"/>
              </a:lnSpc>
              <a:spcBef>
                <a:spcPts val="1600"/>
              </a:spcBef>
              <a:spcAft>
                <a:spcPts val="0"/>
              </a:spcAft>
              <a:buSzPts val="1300"/>
              <a:buChar char="●"/>
            </a:pPr>
            <a:r>
              <a:rPr lang="en-US" sz="1300"/>
              <a:t>Distribusi tahun kelahiran terlihat cukup normal dengan sedikit kemiringan negatif (skewed).</a:t>
            </a:r>
            <a:endParaRPr sz="1300"/>
          </a:p>
          <a:p>
            <a:pPr indent="-311150" lvl="0" marL="457200" rtl="0" algn="l">
              <a:lnSpc>
                <a:spcPct val="95000"/>
              </a:lnSpc>
              <a:spcBef>
                <a:spcPts val="0"/>
              </a:spcBef>
              <a:spcAft>
                <a:spcPts val="0"/>
              </a:spcAft>
              <a:buSzPts val="1300"/>
              <a:buChar char="●"/>
            </a:pPr>
            <a:r>
              <a:rPr lang="en-US" sz="1300"/>
              <a:t>Distribusi yang menjadi puncak di sekitar tahun 1970-1980</a:t>
            </a:r>
            <a:endParaRPr sz="1300"/>
          </a:p>
          <a:p>
            <a:pPr indent="0" lvl="0" marL="0" rtl="0" algn="l">
              <a:lnSpc>
                <a:spcPct val="95000"/>
              </a:lnSpc>
              <a:spcBef>
                <a:spcPts val="1600"/>
              </a:spcBef>
              <a:spcAft>
                <a:spcPts val="0"/>
              </a:spcAft>
              <a:buNone/>
            </a:pPr>
            <a:r>
              <a:rPr lang="en-US" sz="1300"/>
              <a:t>2. Income</a:t>
            </a:r>
            <a:endParaRPr sz="1300"/>
          </a:p>
          <a:p>
            <a:pPr indent="-311150" lvl="0" marL="457200" rtl="0" algn="l">
              <a:lnSpc>
                <a:spcPct val="95000"/>
              </a:lnSpc>
              <a:spcBef>
                <a:spcPts val="1600"/>
              </a:spcBef>
              <a:spcAft>
                <a:spcPts val="0"/>
              </a:spcAft>
              <a:buSzPts val="1300"/>
              <a:buChar char="●"/>
            </a:pPr>
            <a:r>
              <a:rPr lang="en-US" sz="1300"/>
              <a:t>Distribusi pendapatan terlihat cenderung condong ke kanan (positively skewed).</a:t>
            </a:r>
            <a:endParaRPr sz="1300"/>
          </a:p>
          <a:p>
            <a:pPr indent="-311150" lvl="0" marL="457200" rtl="0" algn="l">
              <a:lnSpc>
                <a:spcPct val="95000"/>
              </a:lnSpc>
              <a:spcBef>
                <a:spcPts val="0"/>
              </a:spcBef>
              <a:spcAft>
                <a:spcPts val="0"/>
              </a:spcAft>
              <a:buSzPts val="1300"/>
              <a:buChar char="●"/>
            </a:pPr>
            <a:r>
              <a:rPr lang="en-US" sz="1300"/>
              <a:t>Terdapat beberapa outlier di sebelah kanan yang menunjukkan adanya pendapatan yang sangat tinggi.</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38" name="Google Shape;138;p22"/>
          <p:cNvPicPr preferRelativeResize="0"/>
          <p:nvPr/>
        </p:nvPicPr>
        <p:blipFill>
          <a:blip r:embed="rId4">
            <a:alphaModFix/>
          </a:blip>
          <a:stretch>
            <a:fillRect/>
          </a:stretch>
        </p:blipFill>
        <p:spPr>
          <a:xfrm>
            <a:off x="861925" y="1542400"/>
            <a:ext cx="6188900" cy="4937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A close up of a logo&#10;&#10;Description automatically generated" id="143" name="Google Shape;143;p23"/>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44" name="Google Shape;144;p23"/>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45" name="Google Shape;145;p23"/>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46" name="Google Shape;146;p23"/>
          <p:cNvSpPr txBox="1"/>
          <p:nvPr>
            <p:ph idx="1" type="body"/>
          </p:nvPr>
        </p:nvSpPr>
        <p:spPr>
          <a:xfrm>
            <a:off x="4930625" y="11532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47" name="Google Shape;147;p23"/>
          <p:cNvSpPr txBox="1"/>
          <p:nvPr>
            <p:ph idx="1" type="body"/>
          </p:nvPr>
        </p:nvSpPr>
        <p:spPr>
          <a:xfrm>
            <a:off x="1915775" y="5492825"/>
            <a:ext cx="8784900" cy="729900"/>
          </a:xfrm>
          <a:prstGeom prst="rect">
            <a:avLst/>
          </a:prstGeom>
        </p:spPr>
        <p:txBody>
          <a:bodyPr anchorCtr="0" anchor="t" bIns="121900" lIns="121900" spcFirstLastPara="1" rIns="121900" wrap="square" tIns="121900">
            <a:noAutofit/>
          </a:bodyPr>
          <a:lstStyle/>
          <a:p>
            <a:pPr indent="0" lvl="0" marL="0" rtl="0" algn="ctr">
              <a:lnSpc>
                <a:spcPct val="95000"/>
              </a:lnSpc>
              <a:spcBef>
                <a:spcPts val="0"/>
              </a:spcBef>
              <a:spcAft>
                <a:spcPts val="0"/>
              </a:spcAft>
              <a:buNone/>
            </a:pPr>
            <a:r>
              <a:rPr lang="en-US" sz="1300"/>
              <a:t>pada kelompok </a:t>
            </a:r>
            <a:r>
              <a:rPr b="1" lang="en-US" sz="1300"/>
              <a:t>kolom Mnt </a:t>
            </a:r>
            <a:r>
              <a:rPr lang="en-US" sz="1300"/>
              <a:t>dengan data visualisasi disamping memiliki distribusi yang familiar dengan positive skewed</a:t>
            </a:r>
            <a:endParaRPr sz="1300"/>
          </a:p>
          <a:p>
            <a:pPr indent="0" lvl="0" marL="0" rtl="0" algn="ctr">
              <a:lnSpc>
                <a:spcPct val="95000"/>
              </a:lnSpc>
              <a:spcBef>
                <a:spcPts val="1600"/>
              </a:spcBef>
              <a:spcAft>
                <a:spcPts val="0"/>
              </a:spcAft>
              <a:buSzPts val="1100"/>
              <a:buNone/>
            </a:pPr>
            <a:r>
              <a:t/>
            </a:r>
            <a:endParaRPr b="1" sz="1300"/>
          </a:p>
          <a:p>
            <a:pPr indent="0" lvl="0" marL="0" rtl="0" algn="ctr">
              <a:lnSpc>
                <a:spcPct val="95000"/>
              </a:lnSpc>
              <a:spcBef>
                <a:spcPts val="1600"/>
              </a:spcBef>
              <a:spcAft>
                <a:spcPts val="0"/>
              </a:spcAft>
              <a:buSzPts val="1100"/>
              <a:buNone/>
            </a:pPr>
            <a:r>
              <a:t/>
            </a:r>
            <a:endParaRPr sz="1300"/>
          </a:p>
          <a:p>
            <a:pPr indent="0" lvl="0" marL="0" rtl="0" algn="ctr">
              <a:lnSpc>
                <a:spcPct val="95000"/>
              </a:lnSpc>
              <a:spcBef>
                <a:spcPts val="1600"/>
              </a:spcBef>
              <a:spcAft>
                <a:spcPts val="1600"/>
              </a:spcAft>
              <a:buSzPts val="275"/>
              <a:buNone/>
            </a:pPr>
            <a:r>
              <a:t/>
            </a:r>
            <a:endParaRPr sz="1300"/>
          </a:p>
        </p:txBody>
      </p:sp>
      <p:pic>
        <p:nvPicPr>
          <p:cNvPr id="148" name="Google Shape;148;p23"/>
          <p:cNvPicPr preferRelativeResize="0"/>
          <p:nvPr/>
        </p:nvPicPr>
        <p:blipFill rotWithShape="1">
          <a:blip r:embed="rId4">
            <a:alphaModFix/>
          </a:blip>
          <a:srcRect b="49176" l="0" r="0" t="0"/>
          <a:stretch/>
        </p:blipFill>
        <p:spPr>
          <a:xfrm>
            <a:off x="1641050" y="1765912"/>
            <a:ext cx="4500299" cy="3443583"/>
          </a:xfrm>
          <a:prstGeom prst="rect">
            <a:avLst/>
          </a:prstGeom>
          <a:noFill/>
          <a:ln>
            <a:noFill/>
          </a:ln>
        </p:spPr>
      </p:pic>
      <p:pic>
        <p:nvPicPr>
          <p:cNvPr id="149" name="Google Shape;149;p23"/>
          <p:cNvPicPr preferRelativeResize="0"/>
          <p:nvPr/>
        </p:nvPicPr>
        <p:blipFill rotWithShape="1">
          <a:blip r:embed="rId4">
            <a:alphaModFix/>
          </a:blip>
          <a:srcRect b="0" l="0" r="-1132" t="50702"/>
          <a:stretch/>
        </p:blipFill>
        <p:spPr>
          <a:xfrm>
            <a:off x="6401025" y="1838526"/>
            <a:ext cx="4551551" cy="3340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